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sldIdLst>
    <p:sldId id="256" r:id="rId2"/>
    <p:sldId id="257" r:id="rId3"/>
    <p:sldId id="277" r:id="rId4"/>
    <p:sldId id="259" r:id="rId5"/>
    <p:sldId id="258" r:id="rId6"/>
    <p:sldId id="273" r:id="rId7"/>
    <p:sldId id="275" r:id="rId8"/>
    <p:sldId id="261" r:id="rId9"/>
    <p:sldId id="260" r:id="rId10"/>
    <p:sldId id="263" r:id="rId11"/>
    <p:sldId id="266" r:id="rId12"/>
    <p:sldId id="279"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00" autoAdjust="0"/>
  </p:normalViewPr>
  <p:slideViewPr>
    <p:cSldViewPr snapToGrid="0" showGuides="1">
      <p:cViewPr varScale="1">
        <p:scale>
          <a:sx n="108" d="100"/>
          <a:sy n="108" d="100"/>
        </p:scale>
        <p:origin x="67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EAF3E-5A19-4AE6-9F69-17C4CCA33239}" type="datetimeFigureOut">
              <a:rPr lang="en-US" smtClean="0"/>
              <a:t>3/13/2024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F2C2C-1C0B-4D83-932E-12265E020ED8}" type="slidenum">
              <a:rPr lang="en-US" smtClean="0"/>
              <a:t>‹N°›</a:t>
            </a:fld>
            <a:endParaRPr lang="en-US"/>
          </a:p>
        </p:txBody>
      </p:sp>
    </p:spTree>
    <p:extLst>
      <p:ext uri="{BB962C8B-B14F-4D97-AF65-F5344CB8AC3E}">
        <p14:creationId xmlns:p14="http://schemas.microsoft.com/office/powerpoint/2010/main" val="3833426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du.irobot.com/what-we-offer/create3"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xenonstack.com/blog/generative-ai-in-synthetic-dat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177F2C2C-1C0B-4D83-932E-12265E020ED8}" type="slidenum">
              <a:rPr lang="en-US" smtClean="0"/>
              <a:t>1</a:t>
            </a:fld>
            <a:endParaRPr lang="en-US"/>
          </a:p>
        </p:txBody>
      </p:sp>
    </p:spTree>
    <p:extLst>
      <p:ext uri="{BB962C8B-B14F-4D97-AF65-F5344CB8AC3E}">
        <p14:creationId xmlns:p14="http://schemas.microsoft.com/office/powerpoint/2010/main" val="1756008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177F2C2C-1C0B-4D83-932E-12265E020ED8}" type="slidenum">
              <a:rPr lang="en-US" smtClean="0"/>
              <a:t>13</a:t>
            </a:fld>
            <a:endParaRPr lang="en-US"/>
          </a:p>
        </p:txBody>
      </p:sp>
    </p:spTree>
    <p:extLst>
      <p:ext uri="{BB962C8B-B14F-4D97-AF65-F5344CB8AC3E}">
        <p14:creationId xmlns:p14="http://schemas.microsoft.com/office/powerpoint/2010/main" val="2034962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-heavy barrel distortion due to the ultra-wide-angle fisheye lens</a:t>
            </a:r>
          </a:p>
          <a:p>
            <a:r>
              <a:rPr lang="en-US" dirty="0" smtClean="0"/>
              <a:t>-lane detection and trajectory tracking. </a:t>
            </a:r>
          </a:p>
          <a:p>
            <a:r>
              <a:rPr lang="en-US" dirty="0" smtClean="0"/>
              <a:t>-pre-processing steps such as prior</a:t>
            </a:r>
            <a:r>
              <a:rPr lang="en-US" baseline="0" dirty="0" smtClean="0"/>
              <a:t> </a:t>
            </a:r>
            <a:r>
              <a:rPr lang="en-US" dirty="0" smtClean="0"/>
              <a:t>calibration and deworming are often required.</a:t>
            </a:r>
          </a:p>
          <a:p>
            <a:endParaRPr lang="fr-FR" dirty="0" smtClean="0"/>
          </a:p>
          <a:p>
            <a:endParaRPr lang="fr-FR" dirty="0" smtClean="0"/>
          </a:p>
          <a:p>
            <a:r>
              <a:rPr lang="en-US" dirty="0" smtClean="0"/>
              <a:t>Occlusion </a:t>
            </a:r>
            <a:r>
              <a:rPr lang="en-US" b="1" dirty="0" smtClean="0"/>
              <a:t>often occurs when two or more objects come too close and seemingly merge or combine with each other.</a:t>
            </a:r>
            <a:endParaRPr lang="en-US" dirty="0"/>
          </a:p>
        </p:txBody>
      </p:sp>
      <p:sp>
        <p:nvSpPr>
          <p:cNvPr id="4" name="Espace réservé du numéro de diapositive 3"/>
          <p:cNvSpPr>
            <a:spLocks noGrp="1"/>
          </p:cNvSpPr>
          <p:nvPr>
            <p:ph type="sldNum" sz="quarter" idx="10"/>
          </p:nvPr>
        </p:nvSpPr>
        <p:spPr/>
        <p:txBody>
          <a:bodyPr/>
          <a:lstStyle/>
          <a:p>
            <a:fld id="{177F2C2C-1C0B-4D83-932E-12265E020ED8}" type="slidenum">
              <a:rPr lang="en-US" smtClean="0"/>
              <a:t>4</a:t>
            </a:fld>
            <a:endParaRPr lang="en-US"/>
          </a:p>
        </p:txBody>
      </p:sp>
    </p:spTree>
    <p:extLst>
      <p:ext uri="{BB962C8B-B14F-4D97-AF65-F5344CB8AC3E}">
        <p14:creationId xmlns:p14="http://schemas.microsoft.com/office/powerpoint/2010/main" val="4068962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(R-CNN), combines rectangular region proposals with convolutional neural network features.</a:t>
            </a:r>
          </a:p>
          <a:p>
            <a:r>
              <a:rPr lang="en-US" dirty="0" smtClean="0"/>
              <a:t>R-CNN is a two-stage detection algorithm. </a:t>
            </a:r>
          </a:p>
          <a:p>
            <a:r>
              <a:rPr lang="en-US" dirty="0" smtClean="0"/>
              <a:t>	The first stage identifies a subset of regions in an image that might contain an object. </a:t>
            </a:r>
          </a:p>
          <a:p>
            <a:r>
              <a:rPr lang="en-US" dirty="0" smtClean="0"/>
              <a:t>	The second stage classifies the object in each region.</a:t>
            </a:r>
          </a:p>
          <a:p>
            <a:r>
              <a:rPr lang="en-US" dirty="0" smtClean="0"/>
              <a:t>Applications for R-CNN object detectors include:</a:t>
            </a:r>
          </a:p>
          <a:p>
            <a:r>
              <a:rPr lang="en-US" dirty="0" smtClean="0"/>
              <a:t>	Autonomous driving</a:t>
            </a:r>
          </a:p>
          <a:p>
            <a:r>
              <a:rPr lang="en-US" dirty="0" smtClean="0"/>
              <a:t>	Smart surveillance systems</a:t>
            </a:r>
          </a:p>
          <a:p>
            <a:r>
              <a:rPr lang="en-US" dirty="0" smtClean="0"/>
              <a:t>	Facial recognition</a:t>
            </a:r>
          </a:p>
          <a:p>
            <a:endParaRPr lang="en-US" dirty="0"/>
          </a:p>
        </p:txBody>
      </p:sp>
      <p:sp>
        <p:nvSpPr>
          <p:cNvPr id="4" name="Espace réservé du numéro de diapositive 3"/>
          <p:cNvSpPr>
            <a:spLocks noGrp="1"/>
          </p:cNvSpPr>
          <p:nvPr>
            <p:ph type="sldNum" sz="quarter" idx="10"/>
          </p:nvPr>
        </p:nvSpPr>
        <p:spPr/>
        <p:txBody>
          <a:bodyPr/>
          <a:lstStyle/>
          <a:p>
            <a:fld id="{177F2C2C-1C0B-4D83-932E-12265E020ED8}" type="slidenum">
              <a:rPr lang="en-US" smtClean="0"/>
              <a:t>5</a:t>
            </a:fld>
            <a:endParaRPr lang="en-US"/>
          </a:p>
        </p:txBody>
      </p:sp>
    </p:spTree>
    <p:extLst>
      <p:ext uri="{BB962C8B-B14F-4D97-AF65-F5344CB8AC3E}">
        <p14:creationId xmlns:p14="http://schemas.microsoft.com/office/powerpoint/2010/main" val="1268136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COCO is a large-scale object detection, segmentation, and captioning dataset. COCO has several features:</a:t>
            </a:r>
          </a:p>
          <a:p>
            <a:r>
              <a:rPr lang="en-US" dirty="0" smtClean="0"/>
              <a:t>Object segmentation</a:t>
            </a:r>
          </a:p>
          <a:p>
            <a:r>
              <a:rPr lang="en-US" dirty="0" smtClean="0"/>
              <a:t>Recognition in context</a:t>
            </a:r>
          </a:p>
          <a:p>
            <a:r>
              <a:rPr lang="en-US" dirty="0" err="1" smtClean="0"/>
              <a:t>Superpixel</a:t>
            </a:r>
            <a:r>
              <a:rPr lang="en-US" dirty="0" smtClean="0"/>
              <a:t> stuff segmentation</a:t>
            </a:r>
          </a:p>
          <a:p>
            <a:r>
              <a:rPr lang="en-US" dirty="0" smtClean="0"/>
              <a:t>330K images (&gt;200K labeled)</a:t>
            </a:r>
          </a:p>
          <a:p>
            <a:r>
              <a:rPr lang="en-US" dirty="0" smtClean="0"/>
              <a:t>1.5 million object instances</a:t>
            </a:r>
          </a:p>
          <a:p>
            <a:r>
              <a:rPr lang="en-US" dirty="0" smtClean="0"/>
              <a:t>80 object categories</a:t>
            </a:r>
          </a:p>
          <a:p>
            <a:r>
              <a:rPr lang="en-US" dirty="0" smtClean="0"/>
              <a:t>91 stuff categories</a:t>
            </a:r>
          </a:p>
          <a:p>
            <a:r>
              <a:rPr lang="en-US" dirty="0" smtClean="0"/>
              <a:t>5 captions per image</a:t>
            </a:r>
          </a:p>
          <a:p>
            <a:r>
              <a:rPr lang="en-US" dirty="0" smtClean="0"/>
              <a:t>250,000 people with </a:t>
            </a:r>
            <a:r>
              <a:rPr lang="en-US" dirty="0" err="1" smtClean="0"/>
              <a:t>keypoints</a:t>
            </a:r>
            <a:endParaRPr lang="en-US" dirty="0" smtClean="0"/>
          </a:p>
          <a:p>
            <a:endParaRPr lang="fr-FR" dirty="0" smtClean="0"/>
          </a:p>
          <a:p>
            <a:endParaRPr lang="fr-FR" dirty="0" smtClean="0"/>
          </a:p>
          <a:p>
            <a:r>
              <a:rPr lang="en-US" dirty="0" smtClean="0"/>
              <a:t>Adaptive Training Sample Selection (ATSS) deep learning method applied to close-range and low-cost terrestrial RGB images. </a:t>
            </a:r>
          </a:p>
          <a:p>
            <a:r>
              <a:rPr lang="en-US" dirty="0" smtClean="0"/>
              <a:t>The main advantage of the ATSS method is that only the center point of the objects is labeled, which is much more practicable and realistic than bounding-box annotations in heavily dense fruit orchards.</a:t>
            </a:r>
          </a:p>
          <a:p>
            <a:endParaRPr lang="fr-FR" dirty="0" smtClean="0"/>
          </a:p>
          <a:p>
            <a:r>
              <a:rPr lang="en-US" b="1" dirty="0" smtClean="0"/>
              <a:t>Adaptively Spatial Feature Fusion (ASFF)</a:t>
            </a:r>
            <a:r>
              <a:rPr lang="en-US" dirty="0" smtClean="0"/>
              <a:t> is proposed to learn the way to </a:t>
            </a:r>
            <a:r>
              <a:rPr lang="en-US" b="1" dirty="0" smtClean="0"/>
              <a:t>spatially filter conflictive information to suppress the inconsistency</a:t>
            </a:r>
            <a:r>
              <a:rPr lang="en-US" dirty="0" smtClean="0"/>
              <a:t>, thus improving the scale-invariance of features, and introduces</a:t>
            </a:r>
            <a:r>
              <a:rPr lang="en-US" b="1" dirty="0" smtClean="0"/>
              <a:t> nearly free inference overhead</a:t>
            </a:r>
            <a:r>
              <a:rPr lang="en-US" dirty="0" smtClean="0"/>
              <a:t>.</a:t>
            </a:r>
          </a:p>
          <a:p>
            <a:endParaRPr lang="en-US" dirty="0"/>
          </a:p>
        </p:txBody>
      </p:sp>
      <p:sp>
        <p:nvSpPr>
          <p:cNvPr id="4" name="Espace réservé du numéro de diapositive 3"/>
          <p:cNvSpPr>
            <a:spLocks noGrp="1"/>
          </p:cNvSpPr>
          <p:nvPr>
            <p:ph type="sldNum" sz="quarter" idx="10"/>
          </p:nvPr>
        </p:nvSpPr>
        <p:spPr/>
        <p:txBody>
          <a:bodyPr/>
          <a:lstStyle/>
          <a:p>
            <a:fld id="{177F2C2C-1C0B-4D83-932E-12265E020ED8}" type="slidenum">
              <a:rPr lang="en-US" smtClean="0"/>
              <a:t>6</a:t>
            </a:fld>
            <a:endParaRPr lang="en-US"/>
          </a:p>
        </p:txBody>
      </p:sp>
    </p:spTree>
    <p:extLst>
      <p:ext uri="{BB962C8B-B14F-4D97-AF65-F5344CB8AC3E}">
        <p14:creationId xmlns:p14="http://schemas.microsoft.com/office/powerpoint/2010/main" val="3622467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One of the standout features of YOLOv8 is its ability to simultaneously detect objects at multiple scales within the same image. Objects can vary significantly in size, from tiny details to large structures, and YOLOv8’s adaptability ensures that it identifies objects with precision across this wide spectrum. This capability enhances its utility across diverse applications, from spotting small items in medical images to recognizing vehicles in satellite imagery.</a:t>
            </a:r>
            <a:endParaRPr lang="en-US" dirty="0"/>
          </a:p>
        </p:txBody>
      </p:sp>
      <p:sp>
        <p:nvSpPr>
          <p:cNvPr id="4" name="Espace réservé du numéro de diapositive 3"/>
          <p:cNvSpPr>
            <a:spLocks noGrp="1"/>
          </p:cNvSpPr>
          <p:nvPr>
            <p:ph type="sldNum" sz="quarter" idx="10"/>
          </p:nvPr>
        </p:nvSpPr>
        <p:spPr/>
        <p:txBody>
          <a:bodyPr/>
          <a:lstStyle/>
          <a:p>
            <a:fld id="{177F2C2C-1C0B-4D83-932E-12265E020ED8}" type="slidenum">
              <a:rPr lang="en-US" smtClean="0"/>
              <a:t>7</a:t>
            </a:fld>
            <a:endParaRPr lang="en-US"/>
          </a:p>
        </p:txBody>
      </p:sp>
    </p:spTree>
    <p:extLst>
      <p:ext uri="{BB962C8B-B14F-4D97-AF65-F5344CB8AC3E}">
        <p14:creationId xmlns:p14="http://schemas.microsoft.com/office/powerpoint/2010/main" val="184194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Based on a generated electromagnetic field, that changes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when an electrically conductive object approaches it.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resulting field changes and signal fluctuations are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measurable.</a:t>
            </a:r>
          </a:p>
          <a:p>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Espace réservé du numéro de diapositive 3"/>
          <p:cNvSpPr>
            <a:spLocks noGrp="1"/>
          </p:cNvSpPr>
          <p:nvPr>
            <p:ph type="sldNum" sz="quarter" idx="10"/>
          </p:nvPr>
        </p:nvSpPr>
        <p:spPr/>
        <p:txBody>
          <a:bodyPr/>
          <a:lstStyle/>
          <a:p>
            <a:fld id="{177F2C2C-1C0B-4D83-932E-12265E020ED8}" type="slidenum">
              <a:rPr lang="en-US" smtClean="0"/>
              <a:t>8</a:t>
            </a:fld>
            <a:endParaRPr lang="en-US"/>
          </a:p>
        </p:txBody>
      </p:sp>
    </p:spTree>
    <p:extLst>
      <p:ext uri="{BB962C8B-B14F-4D97-AF65-F5344CB8AC3E}">
        <p14:creationId xmlns:p14="http://schemas.microsoft.com/office/powerpoint/2010/main" val="222248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smtClean="0"/>
              <a:t>NVIDIA Isaac ROS</a:t>
            </a:r>
          </a:p>
          <a:p>
            <a:r>
              <a:rPr lang="en-US" dirty="0" smtClean="0"/>
              <a:t>In this section, we show the steps to take the trained and optimized model and deploy it using NVIDIA Isaac ROS on </a:t>
            </a:r>
            <a:r>
              <a:rPr lang="en-US" dirty="0" smtClean="0">
                <a:hlinkClick r:id="rId3"/>
              </a:rPr>
              <a:t>iRobot’s Create 3</a:t>
            </a:r>
            <a:r>
              <a:rPr lang="en-US" dirty="0" smtClean="0"/>
              <a:t> robot powered by Jetson Xavier NX. Both Create 3 and the NVIDIA Isaac ROS image segmentation node run on ROS2.</a:t>
            </a:r>
          </a:p>
          <a:p>
            <a:endParaRPr lang="fr-FR" dirty="0" smtClean="0"/>
          </a:p>
          <a:p>
            <a:endParaRPr lang="en-US" b="1" dirty="0" smtClean="0"/>
          </a:p>
          <a:p>
            <a:r>
              <a:rPr lang="en-US" b="1" dirty="0" smtClean="0"/>
              <a:t>Data Processing: Centralized vs Distributed</a:t>
            </a:r>
          </a:p>
          <a:p>
            <a:r>
              <a:rPr lang="en-US" dirty="0" smtClean="0"/>
              <a:t>One of the main differences between cloud and edge computing is</a:t>
            </a:r>
            <a:r>
              <a:rPr lang="en-US" b="1" dirty="0" smtClean="0"/>
              <a:t> how data is processed</a:t>
            </a:r>
            <a:r>
              <a:rPr lang="en-US" dirty="0" smtClean="0"/>
              <a:t>.</a:t>
            </a:r>
          </a:p>
          <a:p>
            <a:r>
              <a:rPr lang="en-US" dirty="0" smtClean="0"/>
              <a:t>In</a:t>
            </a:r>
            <a:r>
              <a:rPr lang="en-US" b="1" dirty="0" smtClean="0"/>
              <a:t> cloud computing</a:t>
            </a:r>
            <a:r>
              <a:rPr lang="en-US" dirty="0" smtClean="0"/>
              <a:t>, processing is c</a:t>
            </a:r>
            <a:r>
              <a:rPr lang="en-US" b="1" dirty="0" smtClean="0"/>
              <a:t>entralized in remote data centers</a:t>
            </a:r>
            <a:r>
              <a:rPr lang="en-US" dirty="0" smtClean="0"/>
              <a:t>: in practice, cloud computing moves data processing and IT resource management from local devices to remote data centers, enabling greater scalability, flexibility, and cost reduction.</a:t>
            </a:r>
          </a:p>
          <a:p>
            <a:r>
              <a:rPr lang="en-US" dirty="0" smtClean="0"/>
              <a:t>In </a:t>
            </a:r>
            <a:r>
              <a:rPr lang="en-US" b="1" dirty="0" smtClean="0"/>
              <a:t>edge computing</a:t>
            </a:r>
            <a:r>
              <a:rPr lang="en-US" dirty="0" smtClean="0"/>
              <a:t> it is </a:t>
            </a:r>
            <a:r>
              <a:rPr lang="en-US" b="1" dirty="0" smtClean="0"/>
              <a:t>distributed among local devices and gateways</a:t>
            </a:r>
            <a:r>
              <a:rPr lang="en-US" dirty="0" smtClean="0"/>
              <a:t>. This difference has a significant impact on aspects such as latency, bandwidth, and security.</a:t>
            </a:r>
          </a:p>
          <a:p>
            <a:endParaRPr lang="en-US" b="1" dirty="0" smtClean="0"/>
          </a:p>
          <a:p>
            <a:endParaRPr lang="en-US" b="1" dirty="0" smtClean="0"/>
          </a:p>
          <a:p>
            <a:r>
              <a:rPr lang="en-US" b="1" dirty="0" smtClean="0"/>
              <a:t>Scalability and Costs</a:t>
            </a:r>
          </a:p>
          <a:p>
            <a:r>
              <a:rPr lang="en-US" b="1" dirty="0" smtClean="0"/>
              <a:t>Cloud Computing offers nearly unlimited scalability</a:t>
            </a:r>
            <a:r>
              <a:rPr lang="en-US" dirty="0" smtClean="0"/>
              <a:t>, allowing IT resources to be expanded or scaled down according to needs. Thanks to the pay-as-you-go model, businesses only pay for the resources they actually use, </a:t>
            </a:r>
            <a:r>
              <a:rPr lang="en-US" b="1" dirty="0" smtClean="0"/>
              <a:t>reducing operating and maintenance costs</a:t>
            </a:r>
            <a:r>
              <a:rPr lang="en-US" dirty="0" smtClean="0"/>
              <a:t>. Additionally, the cloud service provider takes care of updating and maintaining the infrastructure, freeing businesses from this task.</a:t>
            </a:r>
          </a:p>
          <a:p>
            <a:r>
              <a:rPr lang="en-US" b="1" dirty="0" smtClean="0"/>
              <a:t>Edge Computing may be less scalable</a:t>
            </a:r>
            <a:r>
              <a:rPr lang="en-US" dirty="0" smtClean="0"/>
              <a:t> than Cloud Computing because processing and storage resources are limited to devices and local gateways. Edge infrastructure management and maintenance can be </a:t>
            </a:r>
            <a:r>
              <a:rPr lang="en-US" b="1" dirty="0" smtClean="0"/>
              <a:t>more complex and expensive</a:t>
            </a:r>
            <a:r>
              <a:rPr lang="en-US" dirty="0" smtClean="0"/>
              <a:t> than Cloud Computing because they require direct intervention on devices and gateways.</a:t>
            </a:r>
          </a:p>
          <a:p>
            <a:endParaRPr lang="en-US" b="1" dirty="0" smtClean="0"/>
          </a:p>
          <a:p>
            <a:r>
              <a:rPr lang="en-US" b="1" dirty="0" smtClean="0"/>
              <a:t>Latency and Bandwidth</a:t>
            </a:r>
          </a:p>
          <a:p>
            <a:r>
              <a:rPr lang="en-US" dirty="0" smtClean="0"/>
              <a:t>In </a:t>
            </a:r>
            <a:r>
              <a:rPr lang="en-US" b="1" dirty="0" smtClean="0"/>
              <a:t>cloud computing</a:t>
            </a:r>
            <a:r>
              <a:rPr lang="en-US" dirty="0" smtClean="0"/>
              <a:t>, data must be transmitted to and from remote data centers, which can cause </a:t>
            </a:r>
            <a:r>
              <a:rPr lang="en-US" b="1" dirty="0" smtClean="0"/>
              <a:t>higher latency and bandwidth consumption</a:t>
            </a:r>
            <a:r>
              <a:rPr lang="en-US" dirty="0" smtClean="0"/>
              <a:t>. This can be problematic for real-time applications or those requiring rapid data processing, such as virtual and augmented reality, industrial automation, and autonomous vehicles.</a:t>
            </a:r>
          </a:p>
          <a:p>
            <a:endParaRPr lang="en-US" dirty="0" smtClean="0"/>
          </a:p>
          <a:p>
            <a:r>
              <a:rPr lang="en-US" b="1" dirty="0" smtClean="0"/>
              <a:t>Edge computing</a:t>
            </a:r>
            <a:r>
              <a:rPr lang="en-US" dirty="0" smtClean="0"/>
              <a:t>, on the other hand, processes data directly at or near the source, significantly </a:t>
            </a:r>
            <a:r>
              <a:rPr lang="en-US" b="1" dirty="0" smtClean="0"/>
              <a:t>reducing latency and bandwidth consumption</a:t>
            </a:r>
            <a:r>
              <a:rPr lang="en-US" dirty="0" smtClean="0"/>
              <a:t>. This makes it ideal for real-time applications and environments with limited or costly connectivity.</a:t>
            </a:r>
          </a:p>
          <a:p>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177F2C2C-1C0B-4D83-932E-12265E020ED8}" type="slidenum">
              <a:rPr lang="en-US" smtClean="0"/>
              <a:t>9</a:t>
            </a:fld>
            <a:endParaRPr lang="en-US"/>
          </a:p>
        </p:txBody>
      </p:sp>
    </p:spTree>
    <p:extLst>
      <p:ext uri="{BB962C8B-B14F-4D97-AF65-F5344CB8AC3E}">
        <p14:creationId xmlns:p14="http://schemas.microsoft.com/office/powerpoint/2010/main" val="1066280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smtClean="0"/>
              <a:t>1. Data Regulations</a:t>
            </a:r>
          </a:p>
          <a:p>
            <a:r>
              <a:rPr lang="en-US" dirty="0" smtClean="0"/>
              <a:t>Data regulations are in place to safeguard individual privacy, but they can limit the types and amounts of data available for developing AI systems.   </a:t>
            </a:r>
          </a:p>
          <a:p>
            <a:r>
              <a:rPr lang="en-US" b="1" dirty="0" smtClean="0"/>
              <a:t>2. Sensitive Data</a:t>
            </a:r>
          </a:p>
          <a:p>
            <a:r>
              <a:rPr lang="en-US" dirty="0" smtClean="0"/>
              <a:t>Since many AI applications involve sensitive customer data, protecting privacy becomes crucial, which requires careful anonymization, a complex and costly process.   </a:t>
            </a:r>
          </a:p>
          <a:p>
            <a:r>
              <a:rPr lang="en-US" b="1" dirty="0" smtClean="0"/>
              <a:t>3. Financial Implications</a:t>
            </a:r>
          </a:p>
          <a:p>
            <a:r>
              <a:rPr lang="en-US" dirty="0" smtClean="0"/>
              <a:t>Violating regulations can have severe financial consequences, further complicating matters.</a:t>
            </a:r>
          </a:p>
          <a:p>
            <a:r>
              <a:rPr lang="en-US" b="1" dirty="0" smtClean="0"/>
              <a:t>4. Data Availability</a:t>
            </a:r>
          </a:p>
          <a:p>
            <a:r>
              <a:rPr lang="en-US" dirty="0" smtClean="0"/>
              <a:t>The difficulty hinders the advancement in crafting potent AI models in obtaining significant quantities of high-quality historical data for training. This creates a challenge that can be overcome using Synthetic Data.</a:t>
            </a:r>
          </a:p>
          <a:p>
            <a:r>
              <a:rPr lang="en-US" dirty="0" smtClean="0"/>
              <a:t>This is where synthetic data comes into play, offering a valuable solution.</a:t>
            </a:r>
          </a:p>
          <a:p>
            <a:r>
              <a:rPr lang="en-US" b="1" dirty="0" smtClean="0">
                <a:hlinkClick r:id="rId3"/>
              </a:rPr>
              <a:t>Synthetic data</a:t>
            </a:r>
            <a:r>
              <a:rPr lang="en-US" dirty="0" smtClean="0">
                <a:hlinkClick r:id="rId3"/>
              </a:rPr>
              <a:t> </a:t>
            </a:r>
            <a:r>
              <a:rPr lang="en-US" dirty="0" smtClean="0"/>
              <a:t>is a tool that can be utilized to create complex and varied datasets that are like real-world data but without any personal information, which reduces the risk of violating compliance regulations. Moreover, synthetic data can be produced whenever required, addressing the problem of data scarcity and enabling more effective AI model training.</a:t>
            </a:r>
          </a:p>
          <a:p>
            <a:endParaRPr lang="fr-FR" dirty="0" smtClean="0">
              <a:effectLst/>
            </a:endParaRPr>
          </a:p>
          <a:p>
            <a:endParaRPr lang="fr-FR" dirty="0" smtClean="0">
              <a:effectLst/>
            </a:endParaRPr>
          </a:p>
          <a:p>
            <a:r>
              <a:rPr lang="en-US" sz="1200" b="1" kern="1200" dirty="0" smtClean="0">
                <a:solidFill>
                  <a:schemeClr val="tx1"/>
                </a:solidFill>
                <a:effectLst/>
                <a:latin typeface="+mn-lt"/>
                <a:ea typeface="+mn-ea"/>
                <a:cs typeface="+mn-cs"/>
              </a:rPr>
              <a:t>GANs</a:t>
            </a:r>
            <a:r>
              <a:rPr lang="en-US" sz="1200" kern="1200" dirty="0" smtClean="0">
                <a:solidFill>
                  <a:schemeClr val="tx1"/>
                </a:solidFill>
                <a:effectLst/>
                <a:latin typeface="+mn-lt"/>
                <a:ea typeface="+mn-ea"/>
                <a:cs typeface="+mn-cs"/>
              </a:rPr>
              <a:t>, conversely, are a type of neural network that includes both a "generator" and a "discriminator." The generator produces synthetic data that closely resembles real data, while the discriminator effectively differentiates between genuine and synthetic data. Synthetic data provides a secure avenue for researchers and organizations to share datasets without compromising the privacy of personally identifiable information (PII). In the training process, the generator and discriminator compete to produce synthetic data that convincingly mimics real data, fooling even the most sophisticated models. Over time, this process creates a high-quality synthetic dataset that closely resembles real data.</a:t>
            </a:r>
            <a:endParaRPr lang="en-US" dirty="0" smtClean="0">
              <a:effectLst/>
            </a:endParaRPr>
          </a:p>
          <a:p>
            <a:r>
              <a:rPr lang="en-US" dirty="0" smtClean="0">
                <a:effectLst/>
              </a:rPr>
              <a:t/>
            </a:r>
            <a:br>
              <a:rPr lang="en-US" dirty="0" smtClean="0">
                <a:effectLst/>
              </a:rPr>
            </a:br>
            <a:r>
              <a:rPr lang="en-US" sz="1200" b="1" kern="1200" dirty="0" smtClean="0">
                <a:solidFill>
                  <a:schemeClr val="tx1"/>
                </a:solidFill>
                <a:effectLst/>
                <a:latin typeface="+mn-lt"/>
                <a:ea typeface="+mn-ea"/>
                <a:cs typeface="+mn-cs"/>
              </a:rPr>
              <a:t>3.</a:t>
            </a:r>
            <a:r>
              <a:rPr lang="en-US" sz="1200" kern="1200" dirty="0" smtClean="0">
                <a:solidFill>
                  <a:schemeClr val="tx1"/>
                </a:solidFill>
                <a:effectLst/>
                <a:latin typeface="+mn-lt"/>
                <a:ea typeface="+mn-ea"/>
                <a:cs typeface="+mn-cs"/>
              </a:rPr>
              <a:t> Finally, </a:t>
            </a:r>
            <a:r>
              <a:rPr lang="en-US" sz="1200" b="1" kern="1200" dirty="0" smtClean="0">
                <a:solidFill>
                  <a:schemeClr val="tx1"/>
                </a:solidFill>
                <a:effectLst/>
                <a:latin typeface="+mn-lt"/>
                <a:ea typeface="+mn-ea"/>
                <a:cs typeface="+mn-cs"/>
              </a:rPr>
              <a:t>VAEs</a:t>
            </a:r>
            <a:r>
              <a:rPr lang="en-US" sz="1200" kern="1200" dirty="0" smtClean="0">
                <a:solidFill>
                  <a:schemeClr val="tx1"/>
                </a:solidFill>
                <a:effectLst/>
                <a:latin typeface="+mn-lt"/>
                <a:ea typeface="+mn-ea"/>
                <a:cs typeface="+mn-cs"/>
              </a:rPr>
              <a:t> use an "encoder" and a "decoder" to generate synthetic data. The encoder summarizes the characteristics and patterns of real-world data, while the decoder tries to convert that summary into a synthetic dataset that is very similar to real data. VAEs can generate fictitious rows of tabular data that follow the same rules as real data.</a:t>
            </a:r>
            <a:endParaRPr lang="en-US" dirty="0" smtClean="0">
              <a:effectLst/>
            </a:endParaRPr>
          </a:p>
          <a:p>
            <a:endParaRPr lang="en-US" dirty="0" smtClean="0">
              <a:effectLst/>
            </a:endParaRPr>
          </a:p>
          <a:p>
            <a:endParaRPr lang="en-US" dirty="0"/>
          </a:p>
        </p:txBody>
      </p:sp>
      <p:sp>
        <p:nvSpPr>
          <p:cNvPr id="4" name="Espace réservé du numéro de diapositive 3"/>
          <p:cNvSpPr>
            <a:spLocks noGrp="1"/>
          </p:cNvSpPr>
          <p:nvPr>
            <p:ph type="sldNum" sz="quarter" idx="10"/>
          </p:nvPr>
        </p:nvSpPr>
        <p:spPr/>
        <p:txBody>
          <a:bodyPr/>
          <a:lstStyle/>
          <a:p>
            <a:fld id="{177F2C2C-1C0B-4D83-932E-12265E020ED8}" type="slidenum">
              <a:rPr lang="en-US" smtClean="0"/>
              <a:t>10</a:t>
            </a:fld>
            <a:endParaRPr lang="en-US"/>
          </a:p>
        </p:txBody>
      </p:sp>
    </p:spTree>
    <p:extLst>
      <p:ext uri="{BB962C8B-B14F-4D97-AF65-F5344CB8AC3E}">
        <p14:creationId xmlns:p14="http://schemas.microsoft.com/office/powerpoint/2010/main" val="2025786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77F2C2C-1C0B-4D83-932E-12265E020ED8}" type="slidenum">
              <a:rPr lang="en-US" smtClean="0"/>
              <a:t>12</a:t>
            </a:fld>
            <a:endParaRPr lang="en-US"/>
          </a:p>
        </p:txBody>
      </p:sp>
    </p:spTree>
    <p:extLst>
      <p:ext uri="{BB962C8B-B14F-4D97-AF65-F5344CB8AC3E}">
        <p14:creationId xmlns:p14="http://schemas.microsoft.com/office/powerpoint/2010/main" val="2950173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5528D9E9-D2EF-4F8D-877C-EFCCA0C09002}" type="datetime4">
              <a:rPr lang="en-US" smtClean="0"/>
              <a:t>March 13, 2024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E179461-F2CB-430A-90FF-6EAEF8CA229E}" type="slidenum">
              <a:rPr lang="en-US" smtClean="0"/>
              <a:t>‹N°›</a:t>
            </a:fld>
            <a:endParaRPr lang="en-US"/>
          </a:p>
        </p:txBody>
      </p:sp>
    </p:spTree>
    <p:extLst>
      <p:ext uri="{BB962C8B-B14F-4D97-AF65-F5344CB8AC3E}">
        <p14:creationId xmlns:p14="http://schemas.microsoft.com/office/powerpoint/2010/main" val="743672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FD7F9FCB-5F85-4F98-A512-4D8C5A595A45}" type="datetime4">
              <a:rPr lang="en-US" smtClean="0"/>
              <a:t>March 13, 2024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E179461-F2CB-430A-90FF-6EAEF8CA229E}" type="slidenum">
              <a:rPr lang="en-US" smtClean="0"/>
              <a:t>‹N°›</a:t>
            </a:fld>
            <a:endParaRPr lang="en-US"/>
          </a:p>
        </p:txBody>
      </p:sp>
    </p:spTree>
    <p:extLst>
      <p:ext uri="{BB962C8B-B14F-4D97-AF65-F5344CB8AC3E}">
        <p14:creationId xmlns:p14="http://schemas.microsoft.com/office/powerpoint/2010/main" val="247727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2359A7DC-220B-41F1-A00A-3881926F2A4B}" type="datetime4">
              <a:rPr lang="en-US" smtClean="0"/>
              <a:t>March 13, 2024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E179461-F2CB-430A-90FF-6EAEF8CA229E}" type="slidenum">
              <a:rPr lang="en-US" smtClean="0"/>
              <a:t>‹N°›</a:t>
            </a:fld>
            <a:endParaRPr lang="en-US"/>
          </a:p>
        </p:txBody>
      </p:sp>
    </p:spTree>
    <p:extLst>
      <p:ext uri="{BB962C8B-B14F-4D97-AF65-F5344CB8AC3E}">
        <p14:creationId xmlns:p14="http://schemas.microsoft.com/office/powerpoint/2010/main" val="513622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242FE381-A8A0-44F3-A2AE-EEBCE8DAEBE7}" type="datetime4">
              <a:rPr lang="en-US" smtClean="0"/>
              <a:t>March 13, 2024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E179461-F2CB-430A-90FF-6EAEF8CA229E}" type="slidenum">
              <a:rPr lang="en-US" smtClean="0"/>
              <a:t>‹N°›</a:t>
            </a:fld>
            <a:endParaRPr lang="en-US"/>
          </a:p>
        </p:txBody>
      </p:sp>
    </p:spTree>
    <p:extLst>
      <p:ext uri="{BB962C8B-B14F-4D97-AF65-F5344CB8AC3E}">
        <p14:creationId xmlns:p14="http://schemas.microsoft.com/office/powerpoint/2010/main" val="4029135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B7824A46-6AB7-4B25-81EF-BCFE56BE6A26}" type="datetime4">
              <a:rPr lang="en-US" smtClean="0"/>
              <a:t>March 13, 2024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E179461-F2CB-430A-90FF-6EAEF8CA229E}" type="slidenum">
              <a:rPr lang="en-US" smtClean="0"/>
              <a:t>‹N°›</a:t>
            </a:fld>
            <a:endParaRPr lang="en-US"/>
          </a:p>
        </p:txBody>
      </p:sp>
    </p:spTree>
    <p:extLst>
      <p:ext uri="{BB962C8B-B14F-4D97-AF65-F5344CB8AC3E}">
        <p14:creationId xmlns:p14="http://schemas.microsoft.com/office/powerpoint/2010/main" val="310439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5C5C8E4D-3D8D-4E51-9581-C5418BB20011}" type="datetime4">
              <a:rPr lang="en-US" smtClean="0"/>
              <a:t>March 13, 2024</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E179461-F2CB-430A-90FF-6EAEF8CA229E}" type="slidenum">
              <a:rPr lang="en-US" smtClean="0"/>
              <a:t>‹N°›</a:t>
            </a:fld>
            <a:endParaRPr lang="en-US"/>
          </a:p>
        </p:txBody>
      </p:sp>
    </p:spTree>
    <p:extLst>
      <p:ext uri="{BB962C8B-B14F-4D97-AF65-F5344CB8AC3E}">
        <p14:creationId xmlns:p14="http://schemas.microsoft.com/office/powerpoint/2010/main" val="1306647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792EF22D-4E45-4D77-8DC7-90E8B52A1FBB}" type="datetime4">
              <a:rPr lang="en-US" smtClean="0"/>
              <a:t>March 13, 2024</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7E179461-F2CB-430A-90FF-6EAEF8CA229E}" type="slidenum">
              <a:rPr lang="en-US" smtClean="0"/>
              <a:t>‹N°›</a:t>
            </a:fld>
            <a:endParaRPr lang="en-US"/>
          </a:p>
        </p:txBody>
      </p:sp>
    </p:spTree>
    <p:extLst>
      <p:ext uri="{BB962C8B-B14F-4D97-AF65-F5344CB8AC3E}">
        <p14:creationId xmlns:p14="http://schemas.microsoft.com/office/powerpoint/2010/main" val="142328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179F328E-380B-4F05-92F5-BE9DE0ADFC87}" type="datetime4">
              <a:rPr lang="en-US" smtClean="0"/>
              <a:t>March 13, 2024</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7E179461-F2CB-430A-90FF-6EAEF8CA229E}" type="slidenum">
              <a:rPr lang="en-US" smtClean="0"/>
              <a:t>‹N°›</a:t>
            </a:fld>
            <a:endParaRPr lang="en-US"/>
          </a:p>
        </p:txBody>
      </p:sp>
    </p:spTree>
    <p:extLst>
      <p:ext uri="{BB962C8B-B14F-4D97-AF65-F5344CB8AC3E}">
        <p14:creationId xmlns:p14="http://schemas.microsoft.com/office/powerpoint/2010/main" val="382493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7410F8-1457-41AC-BEA2-3C4BE914D3BB}" type="datetime4">
              <a:rPr lang="en-US" smtClean="0"/>
              <a:t>March 13, 2024</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7E179461-F2CB-430A-90FF-6EAEF8CA229E}" type="slidenum">
              <a:rPr lang="en-US" smtClean="0"/>
              <a:t>‹N°›</a:t>
            </a:fld>
            <a:endParaRPr lang="en-US"/>
          </a:p>
        </p:txBody>
      </p:sp>
    </p:spTree>
    <p:extLst>
      <p:ext uri="{BB962C8B-B14F-4D97-AF65-F5344CB8AC3E}">
        <p14:creationId xmlns:p14="http://schemas.microsoft.com/office/powerpoint/2010/main" val="1293023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53F8CC6B-5EE9-46E6-A2A4-2F0B3C59F8D8}" type="datetime4">
              <a:rPr lang="en-US" smtClean="0"/>
              <a:t>March 13, 2024</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E179461-F2CB-430A-90FF-6EAEF8CA229E}" type="slidenum">
              <a:rPr lang="en-US" smtClean="0"/>
              <a:t>‹N°›</a:t>
            </a:fld>
            <a:endParaRPr lang="en-US"/>
          </a:p>
        </p:txBody>
      </p:sp>
    </p:spTree>
    <p:extLst>
      <p:ext uri="{BB962C8B-B14F-4D97-AF65-F5344CB8AC3E}">
        <p14:creationId xmlns:p14="http://schemas.microsoft.com/office/powerpoint/2010/main" val="3342234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49730E4-AAE0-491A-8DF3-DF959BD8501C}" type="datetime4">
              <a:rPr lang="en-US" smtClean="0"/>
              <a:t>March 13, 2024</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E179461-F2CB-430A-90FF-6EAEF8CA229E}" type="slidenum">
              <a:rPr lang="en-US" smtClean="0"/>
              <a:t>‹N°›</a:t>
            </a:fld>
            <a:endParaRPr lang="en-US"/>
          </a:p>
        </p:txBody>
      </p:sp>
    </p:spTree>
    <p:extLst>
      <p:ext uri="{BB962C8B-B14F-4D97-AF65-F5344CB8AC3E}">
        <p14:creationId xmlns:p14="http://schemas.microsoft.com/office/powerpoint/2010/main" val="3090242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6D5CE-DAF4-4852-90FE-87C4C02B9A80}" type="datetime4">
              <a:rPr lang="en-US" smtClean="0"/>
              <a:t>March 13, 2024</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79461-F2CB-430A-90FF-6EAEF8CA229E}" type="slidenum">
              <a:rPr lang="en-US" smtClean="0"/>
              <a:t>‹N°›</a:t>
            </a:fld>
            <a:endParaRPr lang="en-US"/>
          </a:p>
        </p:txBody>
      </p:sp>
    </p:spTree>
    <p:extLst>
      <p:ext uri="{BB962C8B-B14F-4D97-AF65-F5344CB8AC3E}">
        <p14:creationId xmlns:p14="http://schemas.microsoft.com/office/powerpoint/2010/main" val="1255978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007/978-3-319-10602-1_4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à coins arrondis 4"/>
          <p:cNvSpPr/>
          <p:nvPr/>
        </p:nvSpPr>
        <p:spPr>
          <a:xfrm>
            <a:off x="1039447" y="714327"/>
            <a:ext cx="10464800" cy="1820985"/>
          </a:xfrm>
          <a:prstGeom prst="roundRect">
            <a:avLst/>
          </a:prstGeom>
          <a:ln w="76200">
            <a:solidFill>
              <a:srgbClr val="7030A0"/>
            </a:solidFill>
          </a:ln>
          <a:effectLst>
            <a:innerShdw blurRad="1143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smtClean="0"/>
              <a:t>Computer Vision Case Study</a:t>
            </a:r>
          </a:p>
          <a:p>
            <a:pPr algn="ctr"/>
            <a:r>
              <a:rPr lang="fr-FR" sz="1600" b="1" dirty="0" err="1" smtClean="0"/>
              <a:t>Suggesting</a:t>
            </a:r>
            <a:r>
              <a:rPr lang="fr-FR" sz="1600" b="1" dirty="0" smtClean="0"/>
              <a:t>: Pose </a:t>
            </a:r>
            <a:r>
              <a:rPr lang="fr-FR" sz="1600" b="1" dirty="0" err="1" smtClean="0"/>
              <a:t>detection</a:t>
            </a:r>
            <a:r>
              <a:rPr lang="fr-FR" sz="1600" b="1" dirty="0" smtClean="0"/>
              <a:t> and estimation</a:t>
            </a:r>
            <a:endParaRPr lang="en-US" sz="1600" b="1" dirty="0"/>
          </a:p>
        </p:txBody>
      </p:sp>
      <mc:AlternateContent xmlns:mc="http://schemas.openxmlformats.org/markup-compatibility/2006" xmlns:a14="http://schemas.microsoft.com/office/drawing/2010/main">
        <mc:Choice Requires="a14">
          <p:sp>
            <p:nvSpPr>
              <p:cNvPr id="6" name="Rectangle 5"/>
              <p:cNvSpPr/>
              <p:nvPr/>
            </p:nvSpPr>
            <p:spPr>
              <a:xfrm>
                <a:off x="3048000" y="3379656"/>
                <a:ext cx="6096000" cy="461665"/>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r>
                        <m:rPr>
                          <m:nor/>
                        </m:rPr>
                        <a:rPr lang="en-US" sz="2400" b="1" dirty="0">
                          <a:solidFill>
                            <a:srgbClr val="000000"/>
                          </a:solidFill>
                        </a:rPr>
                        <m:t>Abdul</m:t>
                      </m:r>
                      <m:r>
                        <m:rPr>
                          <m:nor/>
                        </m:rPr>
                        <a:rPr lang="en-US" sz="2400" b="1" dirty="0">
                          <a:solidFill>
                            <a:srgbClr val="000000"/>
                          </a:solidFill>
                        </a:rPr>
                        <m:t> </m:t>
                      </m:r>
                      <m:r>
                        <m:rPr>
                          <m:nor/>
                        </m:rPr>
                        <a:rPr lang="en-US" sz="2400" b="1" dirty="0">
                          <a:solidFill>
                            <a:srgbClr val="000000"/>
                          </a:solidFill>
                        </a:rPr>
                        <m:t>Rehman</m:t>
                      </m:r>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3048000" y="3379656"/>
                <a:ext cx="6096000" cy="461665"/>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3048000" y="3672044"/>
            <a:ext cx="6096000" cy="861774"/>
          </a:xfrm>
          <a:prstGeom prst="rect">
            <a:avLst/>
          </a:prstGeom>
        </p:spPr>
        <p:txBody>
          <a:bodyPr>
            <a:spAutoFit/>
          </a:bodyPr>
          <a:lstStyle/>
          <a:p>
            <a:pPr algn="ctr"/>
            <a:endParaRPr lang="en-US" sz="1600" dirty="0" smtClean="0"/>
          </a:p>
          <a:p>
            <a:pPr algn="ctr"/>
            <a:r>
              <a:rPr lang="en-US" sz="1600" dirty="0" smtClean="0"/>
              <a:t>Contact email: </a:t>
            </a:r>
            <a:r>
              <a:rPr lang="en-US" sz="1600" b="1" dirty="0" smtClean="0"/>
              <a:t>abdulrehman786302@gmail.com</a:t>
            </a:r>
            <a:r>
              <a:rPr lang="en-US" dirty="0" smtClean="0"/>
              <a:t/>
            </a:r>
            <a:br>
              <a:rPr lang="en-US" dirty="0" smtClean="0"/>
            </a:br>
            <a:endParaRPr lang="en-US" dirty="0"/>
          </a:p>
        </p:txBody>
      </p:sp>
      <p:pic>
        <p:nvPicPr>
          <p:cNvPr id="2" name="Image 1"/>
          <p:cNvPicPr>
            <a:picLocks noChangeAspect="1"/>
          </p:cNvPicPr>
          <p:nvPr/>
        </p:nvPicPr>
        <p:blipFill>
          <a:blip r:embed="rId4"/>
          <a:stretch>
            <a:fillRect/>
          </a:stretch>
        </p:blipFill>
        <p:spPr>
          <a:xfrm>
            <a:off x="5352681" y="4685665"/>
            <a:ext cx="1619250" cy="1162050"/>
          </a:xfrm>
          <a:prstGeom prst="rect">
            <a:avLst/>
          </a:prstGeom>
        </p:spPr>
      </p:pic>
    </p:spTree>
    <p:extLst>
      <p:ext uri="{BB962C8B-B14F-4D97-AF65-F5344CB8AC3E}">
        <p14:creationId xmlns:p14="http://schemas.microsoft.com/office/powerpoint/2010/main" val="39444423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072554" cy="1078523"/>
          </a:xfrm>
          <a:solidFill>
            <a:srgbClr val="7030A0"/>
          </a:solidFill>
        </p:spPr>
        <p:txBody>
          <a:bodyPr>
            <a:noAutofit/>
          </a:bodyPr>
          <a:lstStyle/>
          <a:p>
            <a:r>
              <a:rPr lang="fr-FR" sz="2800" b="1" dirty="0">
                <a:solidFill>
                  <a:schemeClr val="bg1"/>
                </a:solidFill>
              </a:rPr>
              <a:t>2</a:t>
            </a:r>
            <a:r>
              <a:rPr lang="fr-FR" sz="2800" b="1" dirty="0" smtClean="0">
                <a:solidFill>
                  <a:schemeClr val="bg1"/>
                </a:solidFill>
              </a:rPr>
              <a:t>.2</a:t>
            </a:r>
            <a:r>
              <a:rPr lang="fr-FR" sz="2800" b="1" dirty="0" smtClean="0">
                <a:solidFill>
                  <a:schemeClr val="bg1"/>
                </a:solidFill>
              </a:rPr>
              <a:t>	</a:t>
            </a:r>
            <a:r>
              <a:rPr lang="fr-FR" sz="2800" b="1" dirty="0" err="1" smtClean="0">
                <a:solidFill>
                  <a:schemeClr val="bg1"/>
                </a:solidFill>
              </a:rPr>
              <a:t>Continuous</a:t>
            </a:r>
            <a:r>
              <a:rPr lang="fr-FR" sz="2800" b="1" dirty="0" smtClean="0">
                <a:solidFill>
                  <a:schemeClr val="bg1"/>
                </a:solidFill>
              </a:rPr>
              <a:t> </a:t>
            </a:r>
            <a:r>
              <a:rPr lang="fr-FR" sz="2800" b="1" dirty="0" err="1" smtClean="0">
                <a:solidFill>
                  <a:schemeClr val="bg1"/>
                </a:solidFill>
              </a:rPr>
              <a:t>Improvement</a:t>
            </a:r>
            <a:endParaRPr lang="en-US" sz="2800" b="1" dirty="0">
              <a:solidFill>
                <a:schemeClr val="bg1"/>
              </a:solidFill>
            </a:endParaRPr>
          </a:p>
        </p:txBody>
      </p:sp>
      <p:sp>
        <p:nvSpPr>
          <p:cNvPr id="3" name="Espace réservé de la date 2"/>
          <p:cNvSpPr>
            <a:spLocks noGrp="1"/>
          </p:cNvSpPr>
          <p:nvPr>
            <p:ph type="dt" sz="half" idx="10"/>
          </p:nvPr>
        </p:nvSpPr>
        <p:spPr/>
        <p:txBody>
          <a:bodyPr/>
          <a:lstStyle/>
          <a:p>
            <a:fld id="{937B5594-DBFF-46CC-BE07-5FD8F5A66848}" type="datetime4">
              <a:rPr lang="en-US" smtClean="0"/>
              <a:t>March 13, 2024</a:t>
            </a:fld>
            <a:endParaRPr lang="en-US"/>
          </a:p>
        </p:txBody>
      </p:sp>
      <p:sp>
        <p:nvSpPr>
          <p:cNvPr id="5" name="Espace réservé du numéro de diapositive 4"/>
          <p:cNvSpPr>
            <a:spLocks noGrp="1"/>
          </p:cNvSpPr>
          <p:nvPr>
            <p:ph type="sldNum" sz="quarter" idx="12"/>
          </p:nvPr>
        </p:nvSpPr>
        <p:spPr/>
        <p:txBody>
          <a:bodyPr/>
          <a:lstStyle/>
          <a:p>
            <a:fld id="{7E179461-F2CB-430A-90FF-6EAEF8CA229E}" type="slidenum">
              <a:rPr lang="en-US" smtClean="0"/>
              <a:t>10</a:t>
            </a:fld>
            <a:endParaRPr lang="en-US" dirty="0"/>
          </a:p>
        </p:txBody>
      </p:sp>
      <p:sp>
        <p:nvSpPr>
          <p:cNvPr id="6" name="Rectangle 5"/>
          <p:cNvSpPr/>
          <p:nvPr/>
        </p:nvSpPr>
        <p:spPr>
          <a:xfrm>
            <a:off x="429828" y="1062642"/>
            <a:ext cx="4390748" cy="1754326"/>
          </a:xfrm>
          <a:prstGeom prst="rect">
            <a:avLst/>
          </a:prstGeom>
        </p:spPr>
        <p:txBody>
          <a:bodyPr wrap="square">
            <a:spAutoFit/>
          </a:bodyPr>
          <a:lstStyle/>
          <a:p>
            <a:pPr marL="285750" indent="-285750">
              <a:buFont typeface="Arial" panose="020B0604020202020204" pitchFamily="34" charset="0"/>
              <a:buChar char="•"/>
            </a:pPr>
            <a:r>
              <a:rPr lang="en-US" b="1" dirty="0"/>
              <a:t>Current Challenges with Real Data  </a:t>
            </a:r>
            <a:endParaRPr lang="en-US" b="1" dirty="0"/>
          </a:p>
          <a:p>
            <a:pPr marL="285750" indent="-285750">
              <a:buFont typeface="Arial" panose="020B0604020202020204" pitchFamily="34" charset="0"/>
              <a:buChar char="•"/>
            </a:pPr>
            <a:r>
              <a:rPr lang="en-US" dirty="0"/>
              <a:t>Companies often struggle to implement AI due to data-related challenges. </a:t>
            </a:r>
            <a:endParaRPr lang="en-US" dirty="0" smtClean="0"/>
          </a:p>
          <a:p>
            <a:pPr marL="742950" lvl="1" indent="-285750">
              <a:buFont typeface="Arial" panose="020B0604020202020204" pitchFamily="34" charset="0"/>
              <a:buChar char="•"/>
            </a:pPr>
            <a:r>
              <a:rPr lang="en-US" dirty="0" smtClean="0"/>
              <a:t>data </a:t>
            </a:r>
            <a:r>
              <a:rPr lang="en-US" dirty="0"/>
              <a:t>regulations, </a:t>
            </a:r>
            <a:endParaRPr lang="en-US" dirty="0" smtClean="0"/>
          </a:p>
          <a:p>
            <a:pPr marL="742950" lvl="1" indent="-285750">
              <a:buFont typeface="Arial" panose="020B0604020202020204" pitchFamily="34" charset="0"/>
              <a:buChar char="•"/>
            </a:pPr>
            <a:r>
              <a:rPr lang="en-US" dirty="0" smtClean="0"/>
              <a:t>sensitivity</a:t>
            </a:r>
            <a:r>
              <a:rPr lang="en-US" dirty="0"/>
              <a:t>, financial </a:t>
            </a:r>
            <a:endParaRPr lang="en-US" dirty="0" smtClean="0"/>
          </a:p>
          <a:p>
            <a:pPr marL="742950" lvl="1" indent="-285750">
              <a:buFont typeface="Arial" panose="020B0604020202020204" pitchFamily="34" charset="0"/>
              <a:buChar char="•"/>
            </a:pPr>
            <a:r>
              <a:rPr lang="en-US" dirty="0" smtClean="0"/>
              <a:t>financial Implications</a:t>
            </a:r>
            <a:r>
              <a:rPr lang="en-US" dirty="0"/>
              <a:t>  </a:t>
            </a:r>
            <a:endParaRPr lang="en-US" dirty="0"/>
          </a:p>
        </p:txBody>
      </p:sp>
      <p:sp>
        <p:nvSpPr>
          <p:cNvPr id="7" name="Rectangle 6"/>
          <p:cNvSpPr/>
          <p:nvPr/>
        </p:nvSpPr>
        <p:spPr>
          <a:xfrm>
            <a:off x="7565587" y="354596"/>
            <a:ext cx="3341171" cy="369332"/>
          </a:xfrm>
          <a:prstGeom prst="rect">
            <a:avLst/>
          </a:prstGeom>
        </p:spPr>
        <p:txBody>
          <a:bodyPr wrap="none">
            <a:spAutoFit/>
          </a:bodyPr>
          <a:lstStyle/>
          <a:p>
            <a:r>
              <a:rPr lang="en-US" b="1" dirty="0">
                <a:solidFill>
                  <a:schemeClr val="accent1"/>
                </a:solidFill>
              </a:rPr>
              <a:t>Generative AI and Synthetic Data</a:t>
            </a:r>
            <a:endParaRPr lang="en-US" b="1" dirty="0">
              <a:solidFill>
                <a:schemeClr val="accent1"/>
              </a:solidFill>
            </a:endParaRPr>
          </a:p>
        </p:txBody>
      </p:sp>
      <p:graphicFrame>
        <p:nvGraphicFramePr>
          <p:cNvPr id="8" name="Tableau 7"/>
          <p:cNvGraphicFramePr>
            <a:graphicFrameLocks noGrp="1"/>
          </p:cNvGraphicFramePr>
          <p:nvPr>
            <p:extLst>
              <p:ext uri="{D42A27DB-BD31-4B8C-83A1-F6EECF244321}">
                <p14:modId xmlns:p14="http://schemas.microsoft.com/office/powerpoint/2010/main" val="1636794874"/>
              </p:ext>
            </p:extLst>
          </p:nvPr>
        </p:nvGraphicFramePr>
        <p:xfrm>
          <a:off x="5169359" y="1153195"/>
          <a:ext cx="7022641" cy="3048000"/>
        </p:xfrm>
        <a:graphic>
          <a:graphicData uri="http://schemas.openxmlformats.org/drawingml/2006/table">
            <a:tbl>
              <a:tblPr firstRow="1" bandRow="1">
                <a:tableStyleId>{F5AB1C69-6EDB-4FF4-983F-18BD219EF322}</a:tableStyleId>
              </a:tblPr>
              <a:tblGrid>
                <a:gridCol w="1518081"/>
                <a:gridCol w="2663301"/>
                <a:gridCol w="2841259"/>
              </a:tblGrid>
              <a:tr h="281718">
                <a:tc>
                  <a:txBody>
                    <a:bodyPr/>
                    <a:lstStyle/>
                    <a:p>
                      <a:pPr algn="l"/>
                      <a:r>
                        <a:rPr lang="fr-FR" sz="1400" dirty="0" smtClean="0"/>
                        <a:t>Area </a:t>
                      </a:r>
                      <a:endParaRPr lang="en-US" sz="1400" dirty="0"/>
                    </a:p>
                  </a:txBody>
                  <a:tcPr/>
                </a:tc>
                <a:tc>
                  <a:txBody>
                    <a:bodyPr/>
                    <a:lstStyle/>
                    <a:p>
                      <a:pPr algn="l"/>
                      <a:r>
                        <a:rPr lang="fr-FR" sz="1400" dirty="0" smtClean="0"/>
                        <a:t>Application of </a:t>
                      </a:r>
                      <a:r>
                        <a:rPr lang="fr-FR" sz="1400" dirty="0" err="1" smtClean="0"/>
                        <a:t>Generative</a:t>
                      </a:r>
                      <a:r>
                        <a:rPr lang="fr-FR" sz="1400" dirty="0" smtClean="0"/>
                        <a:t> AI</a:t>
                      </a:r>
                      <a:endParaRPr lang="en-US" sz="1400" dirty="0"/>
                    </a:p>
                  </a:txBody>
                  <a:tcPr/>
                </a:tc>
                <a:tc>
                  <a:txBody>
                    <a:bodyPr/>
                    <a:lstStyle/>
                    <a:p>
                      <a:pPr algn="l"/>
                      <a:r>
                        <a:rPr lang="fr-FR" sz="1400" dirty="0" err="1" smtClean="0"/>
                        <a:t>Benefits</a:t>
                      </a:r>
                      <a:endParaRPr lang="en-US" sz="1400" dirty="0"/>
                    </a:p>
                  </a:txBody>
                  <a:tcPr/>
                </a:tc>
              </a:tr>
              <a:tr h="422577">
                <a:tc rowSpan="2">
                  <a:txBody>
                    <a:bodyPr/>
                    <a:lstStyle/>
                    <a:p>
                      <a:pPr algn="l"/>
                      <a:endParaRPr lang="fr-FR" sz="1100" dirty="0" smtClean="0"/>
                    </a:p>
                    <a:p>
                      <a:pPr algn="l"/>
                      <a:endParaRPr lang="fr-FR" sz="1100" dirty="0" smtClean="0"/>
                    </a:p>
                    <a:p>
                      <a:pPr algn="l"/>
                      <a:r>
                        <a:rPr lang="fr-FR" sz="1400" b="1" dirty="0" smtClean="0"/>
                        <a:t>Machine</a:t>
                      </a:r>
                      <a:r>
                        <a:rPr lang="fr-FR" sz="1400" b="1" baseline="0" dirty="0" smtClean="0"/>
                        <a:t> Learning</a:t>
                      </a:r>
                      <a:endParaRPr lang="en-US" sz="1400" b="1" dirty="0"/>
                    </a:p>
                  </a:txBody>
                  <a:tcPr/>
                </a:tc>
                <a:tc>
                  <a:txBody>
                    <a:bodyPr/>
                    <a:lstStyle/>
                    <a:p>
                      <a:pPr algn="l"/>
                      <a:r>
                        <a:rPr lang="it-IT" sz="1200" kern="1200" dirty="0" smtClean="0">
                          <a:solidFill>
                            <a:schemeClr val="dk1"/>
                          </a:solidFill>
                          <a:effectLst/>
                          <a:latin typeface="+mn-lt"/>
                          <a:ea typeface="+mn-ea"/>
                          <a:cs typeface="+mn-cs"/>
                        </a:rPr>
                        <a:t>Enhancing datasets in limited or non-diverse scenarios.</a:t>
                      </a:r>
                      <a:endParaRPr lang="en-US" sz="1200" dirty="0"/>
                    </a:p>
                  </a:txBody>
                  <a:tcPr anchor="ctr"/>
                </a:tc>
                <a:tc>
                  <a:txBody>
                    <a:bodyPr/>
                    <a:lstStyle/>
                    <a:p>
                      <a:pPr algn="l"/>
                      <a:r>
                        <a:rPr lang="en-US" sz="1200" kern="1200" dirty="0" smtClean="0">
                          <a:solidFill>
                            <a:schemeClr val="dk1"/>
                          </a:solidFill>
                          <a:effectLst/>
                          <a:latin typeface="+mn-lt"/>
                          <a:ea typeface="+mn-ea"/>
                          <a:cs typeface="+mn-cs"/>
                        </a:rPr>
                        <a:t>Improves training of machine learning models by introducing diverse data points.</a:t>
                      </a:r>
                      <a:endParaRPr lang="en-US" sz="1200" dirty="0"/>
                    </a:p>
                  </a:txBody>
                  <a:tcPr anchor="ctr"/>
                </a:tc>
              </a:tr>
              <a:tr h="422577">
                <a:tc vMerge="1">
                  <a:txBody>
                    <a:bodyPr/>
                    <a:lstStyle/>
                    <a:p>
                      <a:endParaRPr lang="en-US"/>
                    </a:p>
                  </a:txBody>
                  <a:tcPr/>
                </a:tc>
                <a:tc>
                  <a:txBody>
                    <a:bodyPr/>
                    <a:lstStyle/>
                    <a:p>
                      <a:pPr algn="l"/>
                      <a:r>
                        <a:rPr lang="en-US" sz="1200" kern="1200" dirty="0" smtClean="0">
                          <a:solidFill>
                            <a:schemeClr val="dk1"/>
                          </a:solidFill>
                          <a:effectLst/>
                          <a:latin typeface="+mn-lt"/>
                          <a:ea typeface="+mn-ea"/>
                          <a:cs typeface="+mn-cs"/>
                        </a:rPr>
                        <a:t>Augmenting training datasets for model robustness.</a:t>
                      </a:r>
                      <a:endParaRPr lang="en-US" sz="1200" dirty="0"/>
                    </a:p>
                  </a:txBody>
                  <a:tcPr/>
                </a:tc>
                <a:tc>
                  <a:txBody>
                    <a:bodyPr/>
                    <a:lstStyle/>
                    <a:p>
                      <a:pPr algn="l"/>
                      <a:r>
                        <a:rPr lang="en-US" sz="1200" kern="1200" dirty="0" smtClean="0">
                          <a:solidFill>
                            <a:schemeClr val="dk1"/>
                          </a:solidFill>
                          <a:effectLst/>
                          <a:latin typeface="+mn-lt"/>
                          <a:ea typeface="+mn-ea"/>
                          <a:cs typeface="+mn-cs"/>
                        </a:rPr>
                        <a:t>Enhances model performance, especially in data-restricted situations.</a:t>
                      </a:r>
                      <a:endParaRPr lang="en-US" sz="1200" dirty="0"/>
                    </a:p>
                  </a:txBody>
                  <a:tcPr/>
                </a:tc>
              </a:tr>
              <a:tr h="422577">
                <a:tc rowSpan="2">
                  <a:txBody>
                    <a:bodyPr/>
                    <a:lstStyle/>
                    <a:p>
                      <a:pPr algn="l"/>
                      <a:endParaRPr lang="en-US" sz="1400" b="1" kern="1200" dirty="0" smtClean="0">
                        <a:solidFill>
                          <a:schemeClr val="dk1"/>
                        </a:solidFill>
                        <a:effectLst/>
                        <a:latin typeface="+mn-lt"/>
                        <a:ea typeface="+mn-ea"/>
                        <a:cs typeface="+mn-cs"/>
                      </a:endParaRPr>
                    </a:p>
                    <a:p>
                      <a:pPr algn="l"/>
                      <a:endParaRPr lang="en-US" sz="1400" b="1" kern="1200" dirty="0" smtClean="0">
                        <a:solidFill>
                          <a:schemeClr val="dk1"/>
                        </a:solidFill>
                        <a:effectLst/>
                        <a:latin typeface="+mn-lt"/>
                        <a:ea typeface="+mn-ea"/>
                        <a:cs typeface="+mn-cs"/>
                      </a:endParaRPr>
                    </a:p>
                    <a:p>
                      <a:pPr algn="l"/>
                      <a:r>
                        <a:rPr lang="en-US" sz="1400" b="1" kern="1200" dirty="0" smtClean="0">
                          <a:solidFill>
                            <a:schemeClr val="dk1"/>
                          </a:solidFill>
                          <a:effectLst/>
                          <a:latin typeface="+mn-lt"/>
                          <a:ea typeface="+mn-ea"/>
                          <a:cs typeface="+mn-cs"/>
                        </a:rPr>
                        <a:t>Testing</a:t>
                      </a:r>
                      <a:endParaRPr lang="en-US" sz="1100" b="1" dirty="0"/>
                    </a:p>
                  </a:txBody>
                  <a:tcPr/>
                </a:tc>
                <a:tc>
                  <a:txBody>
                    <a:bodyPr/>
                    <a:lstStyle/>
                    <a:p>
                      <a:pPr algn="l"/>
                      <a:r>
                        <a:rPr lang="en-US" sz="1200" kern="1200" dirty="0" smtClean="0">
                          <a:solidFill>
                            <a:schemeClr val="dk1"/>
                          </a:solidFill>
                          <a:effectLst/>
                          <a:latin typeface="+mn-lt"/>
                          <a:ea typeface="+mn-ea"/>
                          <a:cs typeface="+mn-cs"/>
                        </a:rPr>
                        <a:t>Testing data-centric applications (data pipelines, algorithms, software).</a:t>
                      </a:r>
                    </a:p>
                  </a:txBody>
                  <a:tcPr/>
                </a:tc>
                <a:tc>
                  <a:txBody>
                    <a:bodyPr/>
                    <a:lstStyle/>
                    <a:p>
                      <a:pPr algn="l"/>
                      <a:r>
                        <a:rPr lang="en-US" sz="1200" kern="1200" dirty="0" smtClean="0">
                          <a:solidFill>
                            <a:schemeClr val="dk1"/>
                          </a:solidFill>
                          <a:effectLst/>
                          <a:latin typeface="+mn-lt"/>
                          <a:ea typeface="+mn-ea"/>
                          <a:cs typeface="+mn-cs"/>
                        </a:rPr>
                        <a:t>Validates the performance and resilience of various system components.</a:t>
                      </a:r>
                      <a:endParaRPr lang="en-US" sz="1050" dirty="0"/>
                    </a:p>
                  </a:txBody>
                  <a:tcPr/>
                </a:tc>
              </a:tr>
              <a:tr h="422577">
                <a:tc vMerge="1">
                  <a:txBody>
                    <a:bodyPr/>
                    <a:lstStyle/>
                    <a:p>
                      <a:endParaRPr lang="en-US"/>
                    </a:p>
                  </a:txBody>
                  <a:tcPr/>
                </a:tc>
                <a:tc>
                  <a:txBody>
                    <a:bodyPr/>
                    <a:lstStyle/>
                    <a:p>
                      <a:pPr algn="l"/>
                      <a:r>
                        <a:rPr lang="en-US" sz="1200" kern="1200" dirty="0" smtClean="0">
                          <a:solidFill>
                            <a:schemeClr val="dk1"/>
                          </a:solidFill>
                          <a:effectLst/>
                          <a:latin typeface="+mn-lt"/>
                          <a:ea typeface="+mn-ea"/>
                          <a:cs typeface="+mn-cs"/>
                        </a:rPr>
                        <a:t>Creating specific test cases and scenarios.</a:t>
                      </a:r>
                      <a:endParaRPr lang="en-US" sz="1050" dirty="0"/>
                    </a:p>
                  </a:txBody>
                  <a:tcPr/>
                </a:tc>
                <a:tc>
                  <a:txBody>
                    <a:bodyPr/>
                    <a:lstStyle/>
                    <a:p>
                      <a:pPr algn="l"/>
                      <a:r>
                        <a:rPr lang="en-US" sz="1200" kern="1200" dirty="0" smtClean="0">
                          <a:solidFill>
                            <a:schemeClr val="dk1"/>
                          </a:solidFill>
                          <a:effectLst/>
                          <a:latin typeface="+mn-lt"/>
                          <a:ea typeface="+mn-ea"/>
                          <a:cs typeface="+mn-cs"/>
                        </a:rPr>
                        <a:t>Assists in assessing system performance and resilience in edge cases and outliers</a:t>
                      </a:r>
                      <a:endParaRPr lang="en-US" sz="1050" dirty="0"/>
                    </a:p>
                  </a:txBody>
                  <a:tcPr/>
                </a:tc>
              </a:tr>
              <a:tr h="422577">
                <a:tc rowSpan="2">
                  <a:txBody>
                    <a:bodyPr/>
                    <a:lstStyle/>
                    <a:p>
                      <a:pPr algn="l"/>
                      <a:endParaRPr lang="fr-FR" sz="1200" b="1" dirty="0" smtClean="0"/>
                    </a:p>
                    <a:p>
                      <a:pPr algn="l"/>
                      <a:endParaRPr lang="fr-FR" sz="1200" b="1" dirty="0" smtClean="0"/>
                    </a:p>
                    <a:p>
                      <a:pPr algn="l"/>
                      <a:r>
                        <a:rPr lang="fr-FR" sz="1200" b="1" dirty="0" smtClean="0"/>
                        <a:t>Data Augmentation</a:t>
                      </a:r>
                      <a:endParaRPr lang="en-US" sz="1200" b="1" dirty="0"/>
                    </a:p>
                  </a:txBody>
                  <a:tcPr/>
                </a:tc>
                <a:tc>
                  <a:txBody>
                    <a:bodyPr/>
                    <a:lstStyle/>
                    <a:p>
                      <a:pPr algn="l"/>
                      <a:r>
                        <a:rPr lang="en-US" sz="1200" kern="1200" dirty="0" smtClean="0">
                          <a:solidFill>
                            <a:schemeClr val="dk1"/>
                          </a:solidFill>
                          <a:effectLst/>
                          <a:latin typeface="+mn-lt"/>
                          <a:ea typeface="+mn-ea"/>
                          <a:cs typeface="+mn-cs"/>
                        </a:rPr>
                        <a:t>Expanding training datasets in fields like computer vision.</a:t>
                      </a:r>
                      <a:endParaRPr lang="en-US" sz="900" dirty="0"/>
                    </a:p>
                  </a:txBody>
                  <a:tcPr/>
                </a:tc>
                <a:tc>
                  <a:txBody>
                    <a:bodyPr/>
                    <a:lstStyle/>
                    <a:p>
                      <a:pPr algn="l"/>
                      <a:r>
                        <a:rPr lang="en-US" sz="1200" kern="1200" dirty="0" smtClean="0">
                          <a:solidFill>
                            <a:schemeClr val="dk1"/>
                          </a:solidFill>
                          <a:effectLst/>
                          <a:latin typeface="+mn-lt"/>
                          <a:ea typeface="+mn-ea"/>
                          <a:cs typeface="+mn-cs"/>
                        </a:rPr>
                        <a:t>Increases dataset size and diversity, aiding in model training.</a:t>
                      </a:r>
                      <a:endParaRPr lang="en-US" sz="900" dirty="0"/>
                    </a:p>
                  </a:txBody>
                  <a:tcPr/>
                </a:tc>
              </a:tr>
              <a:tr h="422577">
                <a:tc vMerge="1">
                  <a:txBody>
                    <a:bodyPr/>
                    <a:lstStyle/>
                    <a:p>
                      <a:endParaRPr lang="en-US"/>
                    </a:p>
                  </a:txBody>
                  <a:tcPr/>
                </a:tc>
                <a:tc>
                  <a:txBody>
                    <a:bodyPr/>
                    <a:lstStyle/>
                    <a:p>
                      <a:pPr algn="l"/>
                      <a:r>
                        <a:rPr lang="en-US" sz="1200" kern="1200" dirty="0" smtClean="0">
                          <a:solidFill>
                            <a:schemeClr val="dk1"/>
                          </a:solidFill>
                          <a:effectLst/>
                          <a:latin typeface="+mn-lt"/>
                          <a:ea typeface="+mn-ea"/>
                          <a:cs typeface="+mn-cs"/>
                        </a:rPr>
                        <a:t>Generating additional data points.</a:t>
                      </a:r>
                      <a:endParaRPr lang="en-US" sz="900" dirty="0"/>
                    </a:p>
                  </a:txBody>
                  <a:tcPr/>
                </a:tc>
                <a:tc>
                  <a:txBody>
                    <a:bodyPr/>
                    <a:lstStyle/>
                    <a:p>
                      <a:pPr algn="l"/>
                      <a:r>
                        <a:rPr lang="en-US" sz="1200" kern="1200" dirty="0" smtClean="0">
                          <a:solidFill>
                            <a:schemeClr val="dk1"/>
                          </a:solidFill>
                          <a:effectLst/>
                          <a:latin typeface="+mn-lt"/>
                          <a:ea typeface="+mn-ea"/>
                          <a:cs typeface="+mn-cs"/>
                        </a:rPr>
                        <a:t>Reduces overfitting, and enhances performance on new data</a:t>
                      </a:r>
                      <a:endParaRPr lang="en-US" sz="900" dirty="0"/>
                    </a:p>
                  </a:txBody>
                  <a:tcPr/>
                </a:tc>
              </a:tr>
            </a:tbl>
          </a:graphicData>
        </a:graphic>
      </p:graphicFrame>
      <p:grpSp>
        <p:nvGrpSpPr>
          <p:cNvPr id="11" name="Groupe 10"/>
          <p:cNvGrpSpPr/>
          <p:nvPr/>
        </p:nvGrpSpPr>
        <p:grpSpPr>
          <a:xfrm>
            <a:off x="603681" y="4371191"/>
            <a:ext cx="1769933" cy="1698184"/>
            <a:chOff x="1898903" y="3880892"/>
            <a:chExt cx="1769933" cy="1698184"/>
          </a:xfrm>
        </p:grpSpPr>
        <p:sp>
          <p:nvSpPr>
            <p:cNvPr id="9" name="Ellipse 8"/>
            <p:cNvSpPr/>
            <p:nvPr/>
          </p:nvSpPr>
          <p:spPr>
            <a:xfrm>
              <a:off x="1898903" y="3880892"/>
              <a:ext cx="1769933" cy="169818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smtClean="0"/>
            </a:p>
            <a:p>
              <a:pPr algn="ctr"/>
              <a:r>
                <a:rPr lang="fr-FR" dirty="0" err="1" smtClean="0"/>
                <a:t>GAN’s</a:t>
              </a:r>
              <a:r>
                <a:rPr lang="fr-FR" dirty="0" smtClean="0"/>
                <a:t> </a:t>
              </a:r>
            </a:p>
            <a:p>
              <a:pPr algn="ctr"/>
              <a:r>
                <a:rPr lang="fr-FR" dirty="0" err="1" smtClean="0"/>
                <a:t>VAE’s</a:t>
              </a:r>
              <a:endParaRPr lang="en-US" dirty="0"/>
            </a:p>
          </p:txBody>
        </p:sp>
        <p:sp>
          <p:nvSpPr>
            <p:cNvPr id="10" name="Rectangle 9"/>
            <p:cNvSpPr/>
            <p:nvPr/>
          </p:nvSpPr>
          <p:spPr>
            <a:xfrm>
              <a:off x="2274416" y="4157891"/>
              <a:ext cx="1149674" cy="369332"/>
            </a:xfrm>
            <a:prstGeom prst="rect">
              <a:avLst/>
            </a:prstGeom>
          </p:spPr>
          <p:txBody>
            <a:bodyPr wrap="none">
              <a:spAutoFit/>
            </a:bodyPr>
            <a:lstStyle/>
            <a:p>
              <a:r>
                <a:rPr lang="fr-FR" b="1" dirty="0" smtClean="0">
                  <a:effectLst>
                    <a:outerShdw blurRad="38100" dist="38100" dir="2700000" algn="tl">
                      <a:srgbClr val="000000">
                        <a:alpha val="43137"/>
                      </a:srgbClr>
                    </a:outerShdw>
                  </a:effectLst>
                </a:rPr>
                <a:t>AI </a:t>
              </a:r>
              <a:r>
                <a:rPr lang="fr-FR" b="1" dirty="0" err="1" smtClean="0">
                  <a:effectLst>
                    <a:outerShdw blurRad="38100" dist="38100" dir="2700000" algn="tl">
                      <a:srgbClr val="000000">
                        <a:alpha val="43137"/>
                      </a:srgbClr>
                    </a:outerShdw>
                  </a:effectLst>
                </a:rPr>
                <a:t>Models</a:t>
              </a:r>
              <a:endParaRPr lang="fr-FR" b="1" dirty="0">
                <a:effectLst>
                  <a:outerShdw blurRad="38100" dist="38100" dir="2700000" algn="tl">
                    <a:srgbClr val="000000">
                      <a:alpha val="43137"/>
                    </a:srgbClr>
                  </a:outerShdw>
                </a:effectLst>
              </a:endParaRPr>
            </a:p>
          </p:txBody>
        </p:sp>
      </p:grpSp>
      <p:sp>
        <p:nvSpPr>
          <p:cNvPr id="12" name="Rectangle 11"/>
          <p:cNvSpPr/>
          <p:nvPr/>
        </p:nvSpPr>
        <p:spPr>
          <a:xfrm>
            <a:off x="2583517" y="4371191"/>
            <a:ext cx="8797658" cy="923330"/>
          </a:xfrm>
          <a:prstGeom prst="rect">
            <a:avLst/>
          </a:prstGeom>
        </p:spPr>
        <p:txBody>
          <a:bodyPr wrap="square">
            <a:spAutoFit/>
          </a:bodyPr>
          <a:lstStyle/>
          <a:p>
            <a:pPr marL="285750" indent="-285750">
              <a:buFont typeface="Arial" panose="020B0604020202020204" pitchFamily="34" charset="0"/>
              <a:buChar char="•"/>
            </a:pPr>
            <a:r>
              <a:rPr lang="en-US" b="1" dirty="0"/>
              <a:t>GANs</a:t>
            </a:r>
            <a:r>
              <a:rPr lang="en-US" dirty="0"/>
              <a:t>, </a:t>
            </a:r>
            <a:r>
              <a:rPr lang="en-US" dirty="0" smtClean="0"/>
              <a:t>a neural </a:t>
            </a:r>
            <a:r>
              <a:rPr lang="en-US" dirty="0"/>
              <a:t>network that includes both a "generator" and a "discriminator." </a:t>
            </a:r>
            <a:endParaRPr lang="en-US" dirty="0" smtClean="0"/>
          </a:p>
          <a:p>
            <a:pPr marL="742950" lvl="1" indent="-285750">
              <a:buFont typeface="Arial" panose="020B0604020202020204" pitchFamily="34" charset="0"/>
              <a:buChar char="•"/>
            </a:pPr>
            <a:r>
              <a:rPr lang="en-US" dirty="0"/>
              <a:t>G</a:t>
            </a:r>
            <a:r>
              <a:rPr lang="en-US" dirty="0" smtClean="0"/>
              <a:t>enerator </a:t>
            </a:r>
            <a:r>
              <a:rPr lang="en-US" dirty="0"/>
              <a:t>produces synthetic data that closely resembles real data, </a:t>
            </a:r>
            <a:endParaRPr lang="en-US" dirty="0" smtClean="0"/>
          </a:p>
          <a:p>
            <a:pPr marL="742950" lvl="1" indent="-285750">
              <a:buFont typeface="Arial" panose="020B0604020202020204" pitchFamily="34" charset="0"/>
              <a:buChar char="•"/>
            </a:pPr>
            <a:r>
              <a:rPr lang="en-US" dirty="0"/>
              <a:t>D</a:t>
            </a:r>
            <a:r>
              <a:rPr lang="en-US" dirty="0" smtClean="0"/>
              <a:t>iscriminator </a:t>
            </a:r>
            <a:r>
              <a:rPr lang="en-US" dirty="0"/>
              <a:t>effectively differentiates between genuine and synthetic data. </a:t>
            </a:r>
          </a:p>
        </p:txBody>
      </p:sp>
      <p:sp>
        <p:nvSpPr>
          <p:cNvPr id="13" name="Rectangle 12"/>
          <p:cNvSpPr/>
          <p:nvPr/>
        </p:nvSpPr>
        <p:spPr>
          <a:xfrm>
            <a:off x="2583517" y="5306828"/>
            <a:ext cx="9738691" cy="923330"/>
          </a:xfrm>
          <a:prstGeom prst="rect">
            <a:avLst/>
          </a:prstGeom>
        </p:spPr>
        <p:txBody>
          <a:bodyPr wrap="square">
            <a:spAutoFit/>
          </a:bodyPr>
          <a:lstStyle/>
          <a:p>
            <a:pPr marL="285750" indent="-285750">
              <a:buFont typeface="Arial" panose="020B0604020202020204" pitchFamily="34" charset="0"/>
              <a:buChar char="•"/>
            </a:pPr>
            <a:r>
              <a:rPr lang="en-US" b="1" dirty="0" smtClean="0"/>
              <a:t>VAEs</a:t>
            </a:r>
            <a:r>
              <a:rPr lang="en-US" dirty="0" smtClean="0"/>
              <a:t> </a:t>
            </a:r>
            <a:r>
              <a:rPr lang="en-US" dirty="0"/>
              <a:t>use an "encoder" and a "decoder" to generate synthetic data. </a:t>
            </a:r>
            <a:r>
              <a:rPr lang="en-US" dirty="0" smtClean="0"/>
              <a:t> </a:t>
            </a:r>
          </a:p>
          <a:p>
            <a:pPr marL="742950" lvl="1" indent="-285750">
              <a:buFont typeface="Arial" panose="020B0604020202020204" pitchFamily="34" charset="0"/>
              <a:buChar char="•"/>
            </a:pPr>
            <a:r>
              <a:rPr lang="en-US" dirty="0"/>
              <a:t>E</a:t>
            </a:r>
            <a:r>
              <a:rPr lang="en-US" dirty="0" smtClean="0"/>
              <a:t>ncoder </a:t>
            </a:r>
            <a:r>
              <a:rPr lang="en-US" dirty="0"/>
              <a:t>summarizes the characteristics and patterns of real-world </a:t>
            </a:r>
            <a:r>
              <a:rPr lang="en-US" dirty="0" smtClean="0"/>
              <a:t>data.</a:t>
            </a:r>
          </a:p>
          <a:p>
            <a:pPr marL="742950" lvl="1" indent="-285750">
              <a:buFont typeface="Arial" panose="020B0604020202020204" pitchFamily="34" charset="0"/>
              <a:buChar char="•"/>
            </a:pPr>
            <a:r>
              <a:rPr lang="en-US" dirty="0"/>
              <a:t>D</a:t>
            </a:r>
            <a:r>
              <a:rPr lang="en-US" dirty="0" smtClean="0"/>
              <a:t>ecoder </a:t>
            </a:r>
            <a:r>
              <a:rPr lang="en-US" dirty="0"/>
              <a:t>tries to convert that summary into a synthetic dataset that is very similar to real data. </a:t>
            </a:r>
            <a:endParaRPr lang="en-US" dirty="0"/>
          </a:p>
        </p:txBody>
      </p:sp>
    </p:spTree>
    <p:extLst>
      <p:ext uri="{BB962C8B-B14F-4D97-AF65-F5344CB8AC3E}">
        <p14:creationId xmlns:p14="http://schemas.microsoft.com/office/powerpoint/2010/main" val="1959328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072554" cy="1078523"/>
          </a:xfrm>
          <a:solidFill>
            <a:srgbClr val="7030A0"/>
          </a:solidFill>
        </p:spPr>
        <p:txBody>
          <a:bodyPr>
            <a:noAutofit/>
          </a:bodyPr>
          <a:lstStyle/>
          <a:p>
            <a:r>
              <a:rPr lang="fr-FR" sz="2800" b="1" dirty="0">
                <a:solidFill>
                  <a:schemeClr val="bg1"/>
                </a:solidFill>
              </a:rPr>
              <a:t>3</a:t>
            </a:r>
            <a:r>
              <a:rPr lang="fr-FR" sz="2800" b="1" dirty="0" smtClean="0">
                <a:solidFill>
                  <a:schemeClr val="bg1"/>
                </a:solidFill>
              </a:rPr>
              <a:t>.1</a:t>
            </a:r>
            <a:r>
              <a:rPr lang="fr-FR" sz="2800" b="1" dirty="0" smtClean="0">
                <a:solidFill>
                  <a:schemeClr val="bg1"/>
                </a:solidFill>
              </a:rPr>
              <a:t>	</a:t>
            </a:r>
            <a:r>
              <a:rPr lang="fr-FR" sz="2800" b="1" dirty="0" err="1" smtClean="0">
                <a:solidFill>
                  <a:schemeClr val="bg1"/>
                </a:solidFill>
              </a:rPr>
              <a:t>Coding</a:t>
            </a:r>
            <a:r>
              <a:rPr lang="fr-FR" sz="2800" b="1" dirty="0" smtClean="0">
                <a:solidFill>
                  <a:schemeClr val="bg1"/>
                </a:solidFill>
              </a:rPr>
              <a:t> Challenge: </a:t>
            </a:r>
            <a:r>
              <a:rPr lang="fr-FR" sz="2800" b="1" dirty="0" smtClean="0">
                <a:solidFill>
                  <a:schemeClr val="bg1"/>
                </a:solidFill>
              </a:rPr>
              <a:t>EV </a:t>
            </a:r>
            <a:r>
              <a:rPr lang="fr-FR" sz="2800" b="1" dirty="0" err="1" smtClean="0">
                <a:solidFill>
                  <a:schemeClr val="bg1"/>
                </a:solidFill>
              </a:rPr>
              <a:t>Battery</a:t>
            </a:r>
            <a:r>
              <a:rPr lang="fr-FR" sz="2800" b="1" dirty="0" smtClean="0">
                <a:solidFill>
                  <a:schemeClr val="bg1"/>
                </a:solidFill>
              </a:rPr>
              <a:t> pack</a:t>
            </a:r>
            <a:endParaRPr lang="en-US" sz="2800" b="1" dirty="0">
              <a:solidFill>
                <a:schemeClr val="bg1"/>
              </a:solidFill>
            </a:endParaRPr>
          </a:p>
        </p:txBody>
      </p:sp>
      <p:sp>
        <p:nvSpPr>
          <p:cNvPr id="4" name="Espace réservé de la date 3"/>
          <p:cNvSpPr>
            <a:spLocks noGrp="1"/>
          </p:cNvSpPr>
          <p:nvPr>
            <p:ph type="dt" sz="half" idx="10"/>
          </p:nvPr>
        </p:nvSpPr>
        <p:spPr/>
        <p:txBody>
          <a:bodyPr/>
          <a:lstStyle/>
          <a:p>
            <a:fld id="{468C37C1-4863-4772-966C-1F47A017FC15}" type="datetime4">
              <a:rPr lang="en-US" smtClean="0"/>
              <a:t>March 13, 2024</a:t>
            </a:fld>
            <a:endParaRPr lang="en-US"/>
          </a:p>
        </p:txBody>
      </p:sp>
      <p:sp>
        <p:nvSpPr>
          <p:cNvPr id="5" name="Espace réservé du numéro de diapositive 4"/>
          <p:cNvSpPr>
            <a:spLocks noGrp="1"/>
          </p:cNvSpPr>
          <p:nvPr>
            <p:ph type="sldNum" sz="quarter" idx="12"/>
          </p:nvPr>
        </p:nvSpPr>
        <p:spPr/>
        <p:txBody>
          <a:bodyPr/>
          <a:lstStyle/>
          <a:p>
            <a:fld id="{7E179461-F2CB-430A-90FF-6EAEF8CA229E}" type="slidenum">
              <a:rPr lang="en-US" smtClean="0"/>
              <a:t>11</a:t>
            </a:fld>
            <a:endParaRPr lang="en-US"/>
          </a:p>
        </p:txBody>
      </p:sp>
      <p:sp>
        <p:nvSpPr>
          <p:cNvPr id="11" name="Espace réservé du contenu 10"/>
          <p:cNvSpPr>
            <a:spLocks noGrp="1"/>
          </p:cNvSpPr>
          <p:nvPr>
            <p:ph idx="1"/>
          </p:nvPr>
        </p:nvSpPr>
        <p:spPr>
          <a:xfrm>
            <a:off x="376561" y="1253331"/>
            <a:ext cx="10515600" cy="4351338"/>
          </a:xfrm>
        </p:spPr>
        <p:txBody>
          <a:bodyPr>
            <a:normAutofit fontScale="77500" lnSpcReduction="20000"/>
          </a:bodyPr>
          <a:lstStyle/>
          <a:p>
            <a:r>
              <a:rPr lang="fr-FR" dirty="0" smtClean="0"/>
              <a:t>Classes</a:t>
            </a:r>
            <a:endParaRPr lang="fr-FR" dirty="0" smtClean="0"/>
          </a:p>
          <a:p>
            <a:pPr lvl="1"/>
            <a:r>
              <a:rPr lang="fr-FR" dirty="0" smtClean="0"/>
              <a:t>Frame</a:t>
            </a:r>
            <a:endParaRPr lang="fr-FR" dirty="0" smtClean="0"/>
          </a:p>
          <a:p>
            <a:pPr lvl="1"/>
            <a:r>
              <a:rPr lang="fr-FR" dirty="0" err="1" smtClean="0"/>
              <a:t>Battery</a:t>
            </a:r>
            <a:r>
              <a:rPr lang="fr-FR" dirty="0" smtClean="0"/>
              <a:t> Module</a:t>
            </a:r>
          </a:p>
          <a:p>
            <a:pPr lvl="1"/>
            <a:r>
              <a:rPr lang="fr-FR" dirty="0" err="1" smtClean="0"/>
              <a:t>Screw</a:t>
            </a:r>
            <a:endParaRPr lang="fr-FR" dirty="0" smtClean="0"/>
          </a:p>
          <a:p>
            <a:pPr lvl="1"/>
            <a:r>
              <a:rPr lang="fr-FR" dirty="0" err="1" smtClean="0"/>
              <a:t>Cable</a:t>
            </a:r>
            <a:endParaRPr lang="fr-FR" dirty="0" smtClean="0"/>
          </a:p>
          <a:p>
            <a:pPr lvl="1"/>
            <a:r>
              <a:rPr lang="fr-FR" dirty="0" smtClean="0"/>
              <a:t>Bars</a:t>
            </a:r>
            <a:endParaRPr lang="fr-FR" dirty="0"/>
          </a:p>
          <a:p>
            <a:r>
              <a:rPr lang="fr-FR" dirty="0" smtClean="0"/>
              <a:t>Augmentation:</a:t>
            </a:r>
          </a:p>
          <a:p>
            <a:pPr lvl="1"/>
            <a:r>
              <a:rPr lang="en-US" dirty="0"/>
              <a:t>Flip: Horizontal, Vertical </a:t>
            </a:r>
          </a:p>
          <a:p>
            <a:pPr lvl="1"/>
            <a:r>
              <a:rPr lang="en-US" dirty="0"/>
              <a:t>Shear: ±10° Horizontal, ±10° Vertical </a:t>
            </a:r>
          </a:p>
          <a:p>
            <a:pPr lvl="1"/>
            <a:r>
              <a:rPr lang="en-US" dirty="0"/>
              <a:t>Saturation: Between -25% and +25% </a:t>
            </a:r>
          </a:p>
          <a:p>
            <a:pPr lvl="1"/>
            <a:r>
              <a:rPr lang="en-US" dirty="0"/>
              <a:t>Brightness: Between -15% and +15% </a:t>
            </a:r>
          </a:p>
          <a:p>
            <a:pPr lvl="1"/>
            <a:r>
              <a:rPr lang="en-US" dirty="0"/>
              <a:t>Exposure: Between -10% and +10% </a:t>
            </a:r>
          </a:p>
          <a:p>
            <a:pPr lvl="1"/>
            <a:r>
              <a:rPr lang="en-US" dirty="0"/>
              <a:t>Blur: Up to </a:t>
            </a:r>
            <a:r>
              <a:rPr lang="en-US" dirty="0" smtClean="0"/>
              <a:t>2.5px</a:t>
            </a:r>
          </a:p>
          <a:p>
            <a:r>
              <a:rPr lang="en-US" dirty="0" smtClean="0"/>
              <a:t> Split: 345 Images</a:t>
            </a:r>
          </a:p>
          <a:p>
            <a:pPr lvl="1"/>
            <a:r>
              <a:rPr lang="fr-FR" dirty="0" smtClean="0"/>
              <a:t>Training: 87%, Validation: 10% and </a:t>
            </a:r>
            <a:r>
              <a:rPr lang="fr-FR" dirty="0" err="1"/>
              <a:t>Testing</a:t>
            </a:r>
            <a:r>
              <a:rPr lang="fr-FR" dirty="0"/>
              <a:t>: 3%</a:t>
            </a:r>
          </a:p>
          <a:p>
            <a:pPr lvl="1"/>
            <a:endParaRPr lang="en-US" dirty="0"/>
          </a:p>
        </p:txBody>
      </p:sp>
      <p:pic>
        <p:nvPicPr>
          <p:cNvPr id="6" name="Image 5"/>
          <p:cNvPicPr>
            <a:picLocks noChangeAspect="1"/>
          </p:cNvPicPr>
          <p:nvPr/>
        </p:nvPicPr>
        <p:blipFill>
          <a:blip r:embed="rId2"/>
          <a:stretch>
            <a:fillRect/>
          </a:stretch>
        </p:blipFill>
        <p:spPr>
          <a:xfrm rot="16200000">
            <a:off x="6741795" y="-645795"/>
            <a:ext cx="2084884" cy="3376474"/>
          </a:xfrm>
          <a:prstGeom prst="rect">
            <a:avLst/>
          </a:prstGeom>
        </p:spPr>
      </p:pic>
      <p:pic>
        <p:nvPicPr>
          <p:cNvPr id="7" name="Image 6"/>
          <p:cNvPicPr>
            <a:picLocks noChangeAspect="1"/>
          </p:cNvPicPr>
          <p:nvPr/>
        </p:nvPicPr>
        <p:blipFill>
          <a:blip r:embed="rId3"/>
          <a:stretch>
            <a:fillRect/>
          </a:stretch>
        </p:blipFill>
        <p:spPr>
          <a:xfrm>
            <a:off x="6096000" y="2084884"/>
            <a:ext cx="3376474" cy="2025477"/>
          </a:xfrm>
          <a:prstGeom prst="rect">
            <a:avLst/>
          </a:prstGeom>
        </p:spPr>
      </p:pic>
      <p:pic>
        <p:nvPicPr>
          <p:cNvPr id="8" name="Image 7"/>
          <p:cNvPicPr>
            <a:picLocks noChangeAspect="1"/>
          </p:cNvPicPr>
          <p:nvPr/>
        </p:nvPicPr>
        <p:blipFill>
          <a:blip r:embed="rId4"/>
          <a:stretch>
            <a:fillRect/>
          </a:stretch>
        </p:blipFill>
        <p:spPr>
          <a:xfrm>
            <a:off x="9472474" y="0"/>
            <a:ext cx="2678542" cy="2084884"/>
          </a:xfrm>
          <a:prstGeom prst="rect">
            <a:avLst/>
          </a:prstGeom>
        </p:spPr>
      </p:pic>
      <p:pic>
        <p:nvPicPr>
          <p:cNvPr id="9" name="Image 8"/>
          <p:cNvPicPr>
            <a:picLocks noChangeAspect="1"/>
          </p:cNvPicPr>
          <p:nvPr/>
        </p:nvPicPr>
        <p:blipFill>
          <a:blip r:embed="rId5"/>
          <a:stretch>
            <a:fillRect/>
          </a:stretch>
        </p:blipFill>
        <p:spPr>
          <a:xfrm>
            <a:off x="9472474" y="2084884"/>
            <a:ext cx="2678542" cy="2025477"/>
          </a:xfrm>
          <a:prstGeom prst="rect">
            <a:avLst/>
          </a:prstGeom>
        </p:spPr>
      </p:pic>
      <p:sp>
        <p:nvSpPr>
          <p:cNvPr id="17" name="Rectangle 2"/>
          <p:cNvSpPr>
            <a:spLocks noChangeArrowheads="1"/>
          </p:cNvSpPr>
          <p:nvPr/>
        </p:nvSpPr>
        <p:spPr bwMode="auto">
          <a:xfrm>
            <a:off x="505604" y="5956240"/>
            <a:ext cx="114826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sng" strike="noStrike" cap="none" normalizeH="0" baseline="0" dirty="0" smtClean="0">
                <a:ln>
                  <a:noFill/>
                </a:ln>
                <a:solidFill>
                  <a:schemeClr val="tx1"/>
                </a:solidFill>
                <a:effectLst/>
                <a:latin typeface="Arial Unicode MS" panose="020B0604020202020204" pitchFamily="34" charset="-128"/>
              </a:rPr>
              <a:t>Reference: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url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https://universe.roboflow.com/mtech-project-ohj8a/ev-battery-pack }, journal =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Roboflow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Universe }, publisher =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Roboflow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year = { 2024 }, month = { mar }, note = { visited on 2024-03-13 },</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25372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072554" cy="1078523"/>
          </a:xfrm>
          <a:solidFill>
            <a:srgbClr val="7030A0"/>
          </a:solidFill>
        </p:spPr>
        <p:txBody>
          <a:bodyPr>
            <a:noAutofit/>
          </a:bodyPr>
          <a:lstStyle/>
          <a:p>
            <a:r>
              <a:rPr lang="fr-FR" sz="2800" b="1" dirty="0" smtClean="0">
                <a:solidFill>
                  <a:schemeClr val="bg1"/>
                </a:solidFill>
              </a:rPr>
              <a:t>3.2	</a:t>
            </a:r>
            <a:r>
              <a:rPr lang="fr-FR" sz="2800" b="1" dirty="0" smtClean="0">
                <a:solidFill>
                  <a:schemeClr val="bg1"/>
                </a:solidFill>
              </a:rPr>
              <a:t>Yolov8: </a:t>
            </a:r>
            <a:r>
              <a:rPr lang="fr-FR" sz="2800" b="1" dirty="0" err="1" smtClean="0">
                <a:solidFill>
                  <a:schemeClr val="bg1"/>
                </a:solidFill>
              </a:rPr>
              <a:t>Trianing</a:t>
            </a:r>
            <a:r>
              <a:rPr lang="fr-FR" sz="2800" b="1" dirty="0" smtClean="0">
                <a:solidFill>
                  <a:schemeClr val="bg1"/>
                </a:solidFill>
              </a:rPr>
              <a:t> &amp; </a:t>
            </a:r>
            <a:r>
              <a:rPr lang="fr-FR" sz="2800" b="1" dirty="0" err="1">
                <a:solidFill>
                  <a:schemeClr val="bg1"/>
                </a:solidFill>
              </a:rPr>
              <a:t>T</a:t>
            </a:r>
            <a:r>
              <a:rPr lang="fr-FR" sz="2800" b="1" dirty="0" err="1" smtClean="0">
                <a:solidFill>
                  <a:schemeClr val="bg1"/>
                </a:solidFill>
              </a:rPr>
              <a:t>esting</a:t>
            </a:r>
            <a:endParaRPr lang="en-US" sz="2800" b="1" dirty="0">
              <a:solidFill>
                <a:schemeClr val="bg1"/>
              </a:solidFill>
            </a:endParaRPr>
          </a:p>
        </p:txBody>
      </p:sp>
      <p:sp>
        <p:nvSpPr>
          <p:cNvPr id="3" name="Espace réservé de la date 2"/>
          <p:cNvSpPr>
            <a:spLocks noGrp="1"/>
          </p:cNvSpPr>
          <p:nvPr>
            <p:ph type="dt" sz="half" idx="10"/>
          </p:nvPr>
        </p:nvSpPr>
        <p:spPr/>
        <p:txBody>
          <a:bodyPr/>
          <a:lstStyle/>
          <a:p>
            <a:fld id="{937B5594-DBFF-46CC-BE07-5FD8F5A66848}" type="datetime4">
              <a:rPr lang="en-US" smtClean="0"/>
              <a:t>March 13, 2024</a:t>
            </a:fld>
            <a:endParaRPr lang="en-US"/>
          </a:p>
        </p:txBody>
      </p:sp>
      <p:sp>
        <p:nvSpPr>
          <p:cNvPr id="5" name="Espace réservé du numéro de diapositive 4"/>
          <p:cNvSpPr>
            <a:spLocks noGrp="1"/>
          </p:cNvSpPr>
          <p:nvPr>
            <p:ph type="sldNum" sz="quarter" idx="12"/>
          </p:nvPr>
        </p:nvSpPr>
        <p:spPr/>
        <p:txBody>
          <a:bodyPr/>
          <a:lstStyle/>
          <a:p>
            <a:fld id="{7E179461-F2CB-430A-90FF-6EAEF8CA229E}" type="slidenum">
              <a:rPr lang="en-US" smtClean="0"/>
              <a:t>12</a:t>
            </a:fld>
            <a:endParaRPr lang="en-US"/>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7137" y="980520"/>
            <a:ext cx="4841289" cy="3630967"/>
          </a:xfrm>
          <a:prstGeom prst="rect">
            <a:avLst/>
          </a:prstGeom>
        </p:spPr>
      </p:pic>
      <p:pic>
        <p:nvPicPr>
          <p:cNvPr id="12" name="Image 11"/>
          <p:cNvPicPr>
            <a:picLocks noChangeAspect="1"/>
          </p:cNvPicPr>
          <p:nvPr/>
        </p:nvPicPr>
        <p:blipFill>
          <a:blip r:embed="rId4"/>
          <a:stretch>
            <a:fillRect/>
          </a:stretch>
        </p:blipFill>
        <p:spPr>
          <a:xfrm>
            <a:off x="212000" y="1163437"/>
            <a:ext cx="6867525" cy="3448050"/>
          </a:xfrm>
          <a:prstGeom prst="rect">
            <a:avLst/>
          </a:prstGeom>
        </p:spPr>
      </p:pic>
      <p:pic>
        <p:nvPicPr>
          <p:cNvPr id="13" name="Image 12"/>
          <p:cNvPicPr>
            <a:picLocks noChangeAspect="1"/>
          </p:cNvPicPr>
          <p:nvPr/>
        </p:nvPicPr>
        <p:blipFill>
          <a:blip r:embed="rId5"/>
          <a:stretch>
            <a:fillRect/>
          </a:stretch>
        </p:blipFill>
        <p:spPr>
          <a:xfrm>
            <a:off x="2386904" y="4610870"/>
            <a:ext cx="2517715" cy="2229374"/>
          </a:xfrm>
          <a:prstGeom prst="rect">
            <a:avLst/>
          </a:prstGeom>
        </p:spPr>
      </p:pic>
    </p:spTree>
    <p:extLst>
      <p:ext uri="{BB962C8B-B14F-4D97-AF65-F5344CB8AC3E}">
        <p14:creationId xmlns:p14="http://schemas.microsoft.com/office/powerpoint/2010/main" val="1470414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a:spLocks noGrp="1"/>
          </p:cNvSpPr>
          <p:nvPr>
            <p:ph type="title"/>
          </p:nvPr>
        </p:nvSpPr>
        <p:spPr>
          <a:xfrm>
            <a:off x="0" y="0"/>
            <a:ext cx="6072554" cy="1078523"/>
          </a:xfrm>
          <a:solidFill>
            <a:srgbClr val="7030A0"/>
          </a:solidFill>
        </p:spPr>
        <p:txBody>
          <a:bodyPr>
            <a:noAutofit/>
          </a:bodyPr>
          <a:lstStyle/>
          <a:p>
            <a:r>
              <a:rPr lang="fr-FR" sz="2800" b="1" dirty="0">
                <a:solidFill>
                  <a:schemeClr val="bg1"/>
                </a:solidFill>
              </a:rPr>
              <a:t>4</a:t>
            </a:r>
            <a:r>
              <a:rPr lang="fr-FR" sz="2800" b="1" dirty="0" smtClean="0">
                <a:solidFill>
                  <a:schemeClr val="bg1"/>
                </a:solidFill>
              </a:rPr>
              <a:t>.</a:t>
            </a:r>
            <a:r>
              <a:rPr lang="fr-FR" sz="2800" b="1" dirty="0" smtClean="0">
                <a:solidFill>
                  <a:schemeClr val="bg1"/>
                </a:solidFill>
              </a:rPr>
              <a:t>	</a:t>
            </a:r>
            <a:r>
              <a:rPr lang="fr-FR" sz="2800" b="1" dirty="0" smtClean="0">
                <a:solidFill>
                  <a:schemeClr val="bg1"/>
                </a:solidFill>
              </a:rPr>
              <a:t>Conclusion</a:t>
            </a:r>
            <a:endParaRPr lang="en-US" sz="2800" b="1" dirty="0">
              <a:solidFill>
                <a:schemeClr val="bg1"/>
              </a:solidFill>
            </a:endParaRPr>
          </a:p>
        </p:txBody>
      </p:sp>
      <p:sp>
        <p:nvSpPr>
          <p:cNvPr id="9" name="Espace réservé du contenu 2"/>
          <p:cNvSpPr txBox="1">
            <a:spLocks/>
          </p:cNvSpPr>
          <p:nvPr/>
        </p:nvSpPr>
        <p:spPr>
          <a:xfrm>
            <a:off x="1180085" y="1652826"/>
            <a:ext cx="99919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DL based object detection: </a:t>
            </a:r>
            <a:r>
              <a:rPr lang="en-US" dirty="0" smtClean="0"/>
              <a:t>YOLO v8</a:t>
            </a:r>
          </a:p>
          <a:p>
            <a:pPr lvl="1"/>
            <a:r>
              <a:rPr lang="en-US" dirty="0" smtClean="0"/>
              <a:t>Faster</a:t>
            </a:r>
          </a:p>
          <a:p>
            <a:pPr lvl="1"/>
            <a:r>
              <a:rPr lang="en-US" dirty="0" smtClean="0"/>
              <a:t>Lighter </a:t>
            </a:r>
          </a:p>
          <a:p>
            <a:r>
              <a:rPr lang="en-US" b="1" dirty="0"/>
              <a:t>Generative AI and Synthetic </a:t>
            </a:r>
            <a:r>
              <a:rPr lang="en-US" b="1" dirty="0" smtClean="0"/>
              <a:t>Data:</a:t>
            </a:r>
          </a:p>
          <a:p>
            <a:pPr lvl="1"/>
            <a:r>
              <a:rPr lang="fr-FR" dirty="0" smtClean="0"/>
              <a:t>Explore </a:t>
            </a:r>
            <a:r>
              <a:rPr lang="fr-FR" dirty="0" err="1" smtClean="0"/>
              <a:t>GANs</a:t>
            </a:r>
            <a:r>
              <a:rPr lang="fr-FR" dirty="0" smtClean="0"/>
              <a:t> and </a:t>
            </a:r>
            <a:r>
              <a:rPr lang="fr-FR" dirty="0" err="1" smtClean="0"/>
              <a:t>VAEs</a:t>
            </a:r>
            <a:endParaRPr lang="fr-FR" dirty="0" smtClean="0"/>
          </a:p>
          <a:p>
            <a:r>
              <a:rPr lang="fr-FR" b="1" dirty="0"/>
              <a:t>EV </a:t>
            </a:r>
            <a:r>
              <a:rPr lang="fr-FR" b="1" dirty="0" err="1"/>
              <a:t>Battery</a:t>
            </a:r>
            <a:r>
              <a:rPr lang="fr-FR" b="1" dirty="0"/>
              <a:t> </a:t>
            </a:r>
            <a:r>
              <a:rPr lang="fr-FR" b="1" dirty="0" smtClean="0"/>
              <a:t>pack </a:t>
            </a:r>
            <a:r>
              <a:rPr lang="fr-FR" b="1" dirty="0" err="1" smtClean="0"/>
              <a:t>dataset</a:t>
            </a:r>
            <a:r>
              <a:rPr lang="fr-FR" b="1" dirty="0" smtClean="0"/>
              <a:t>:</a:t>
            </a:r>
          </a:p>
          <a:p>
            <a:pPr lvl="1"/>
            <a:r>
              <a:rPr lang="fr-FR" dirty="0" err="1" smtClean="0"/>
              <a:t>Annotate</a:t>
            </a:r>
            <a:endParaRPr lang="fr-FR" dirty="0" smtClean="0"/>
          </a:p>
          <a:p>
            <a:pPr lvl="1"/>
            <a:r>
              <a:rPr lang="fr-FR" dirty="0" smtClean="0"/>
              <a:t>Augmentation</a:t>
            </a:r>
          </a:p>
          <a:p>
            <a:r>
              <a:rPr lang="fr-FR" b="1" dirty="0" smtClean="0"/>
              <a:t>Train &amp; test yolov8:</a:t>
            </a:r>
          </a:p>
          <a:p>
            <a:pPr lvl="1"/>
            <a:endParaRPr lang="en-US" dirty="0"/>
          </a:p>
          <a:p>
            <a:endParaRPr lang="en-US" b="1" dirty="0" smtClean="0"/>
          </a:p>
        </p:txBody>
      </p:sp>
      <p:sp>
        <p:nvSpPr>
          <p:cNvPr id="2" name="Espace réservé de la date 1"/>
          <p:cNvSpPr>
            <a:spLocks noGrp="1"/>
          </p:cNvSpPr>
          <p:nvPr>
            <p:ph type="dt" sz="half" idx="10"/>
          </p:nvPr>
        </p:nvSpPr>
        <p:spPr/>
        <p:txBody>
          <a:bodyPr/>
          <a:lstStyle/>
          <a:p>
            <a:fld id="{15D7D85A-9A02-48B5-932B-0E4B724365A9}" type="datetime4">
              <a:rPr lang="en-US" smtClean="0"/>
              <a:t>March 13, 2024</a:t>
            </a:fld>
            <a:endParaRPr lang="en-US"/>
          </a:p>
        </p:txBody>
      </p:sp>
      <p:sp>
        <p:nvSpPr>
          <p:cNvPr id="3" name="Espace réservé du numéro de diapositive 2"/>
          <p:cNvSpPr>
            <a:spLocks noGrp="1"/>
          </p:cNvSpPr>
          <p:nvPr>
            <p:ph type="sldNum" sz="quarter" idx="12"/>
          </p:nvPr>
        </p:nvSpPr>
        <p:spPr/>
        <p:txBody>
          <a:bodyPr/>
          <a:lstStyle/>
          <a:p>
            <a:fld id="{7E179461-F2CB-430A-90FF-6EAEF8CA229E}" type="slidenum">
              <a:rPr lang="en-US" smtClean="0"/>
              <a:t>13</a:t>
            </a:fld>
            <a:endParaRPr lang="en-US"/>
          </a:p>
        </p:txBody>
      </p:sp>
    </p:spTree>
    <p:extLst>
      <p:ext uri="{BB962C8B-B14F-4D97-AF65-F5344CB8AC3E}">
        <p14:creationId xmlns:p14="http://schemas.microsoft.com/office/powerpoint/2010/main" val="1360894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à coins arrondis 7"/>
          <p:cNvSpPr/>
          <p:nvPr/>
        </p:nvSpPr>
        <p:spPr>
          <a:xfrm>
            <a:off x="2497377" y="1928837"/>
            <a:ext cx="6904891" cy="994674"/>
          </a:xfrm>
          <a:prstGeom prst="roundRect">
            <a:avLst/>
          </a:prstGeom>
          <a:ln w="76200">
            <a:solidFill>
              <a:srgbClr val="FF0000"/>
            </a:solidFill>
          </a:ln>
          <a:effectLst>
            <a:innerShdw blurRad="1143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dirty="0" err="1" smtClean="0"/>
              <a:t>Thank</a:t>
            </a:r>
            <a:r>
              <a:rPr lang="fr-FR" sz="2400" b="1" dirty="0" smtClean="0"/>
              <a:t> </a:t>
            </a:r>
            <a:r>
              <a:rPr lang="fr-FR" sz="2400" b="1" dirty="0" err="1" smtClean="0"/>
              <a:t>you</a:t>
            </a:r>
            <a:r>
              <a:rPr lang="fr-FR" sz="2400" b="1" dirty="0" smtClean="0"/>
              <a:t> !!</a:t>
            </a:r>
          </a:p>
          <a:p>
            <a:pPr algn="ctr"/>
            <a:r>
              <a:rPr lang="fr-FR" sz="2400" b="1" dirty="0" err="1" smtClean="0"/>
              <a:t>Please</a:t>
            </a:r>
            <a:r>
              <a:rPr lang="fr-FR" sz="2400" b="1" dirty="0" smtClean="0"/>
              <a:t> </a:t>
            </a:r>
            <a:r>
              <a:rPr lang="fr-FR" sz="2400" b="1" dirty="0" err="1" smtClean="0"/>
              <a:t>don’t</a:t>
            </a:r>
            <a:r>
              <a:rPr lang="fr-FR" sz="2400" b="1" dirty="0" smtClean="0"/>
              <a:t> </a:t>
            </a:r>
            <a:r>
              <a:rPr lang="fr-FR" sz="2400" b="1" dirty="0" err="1" smtClean="0"/>
              <a:t>hesitate</a:t>
            </a:r>
            <a:r>
              <a:rPr lang="fr-FR" sz="2400" b="1" dirty="0" smtClean="0"/>
              <a:t> to </a:t>
            </a:r>
            <a:r>
              <a:rPr lang="fr-FR" sz="2400" b="1" dirty="0" err="1" smtClean="0"/>
              <a:t>send</a:t>
            </a:r>
            <a:r>
              <a:rPr lang="fr-FR" sz="2400" b="1" dirty="0" smtClean="0"/>
              <a:t> an email for questions.</a:t>
            </a:r>
            <a:endParaRPr lang="en-US" sz="1200" b="1" dirty="0"/>
          </a:p>
        </p:txBody>
      </p:sp>
      <p:sp>
        <p:nvSpPr>
          <p:cNvPr id="11" name="Rectangle 10"/>
          <p:cNvSpPr/>
          <p:nvPr/>
        </p:nvSpPr>
        <p:spPr>
          <a:xfrm>
            <a:off x="3048000" y="3672044"/>
            <a:ext cx="6096000" cy="861774"/>
          </a:xfrm>
          <a:prstGeom prst="rect">
            <a:avLst/>
          </a:prstGeom>
        </p:spPr>
        <p:txBody>
          <a:bodyPr>
            <a:spAutoFit/>
          </a:bodyPr>
          <a:lstStyle/>
          <a:p>
            <a:pPr algn="ctr"/>
            <a:endParaRPr lang="en-US" sz="1600" dirty="0" smtClean="0"/>
          </a:p>
          <a:p>
            <a:pPr algn="ctr"/>
            <a:r>
              <a:rPr lang="en-US" sz="1600" dirty="0" smtClean="0"/>
              <a:t>Contact email: </a:t>
            </a:r>
            <a:r>
              <a:rPr lang="en-US" sz="1600" b="1" dirty="0" smtClean="0"/>
              <a:t>abdulrehman786302@gmail.com</a:t>
            </a:r>
            <a:r>
              <a:rPr lang="en-US" dirty="0" smtClean="0"/>
              <a:t/>
            </a:r>
            <a:br>
              <a:rPr lang="en-US" dirty="0" smtClean="0"/>
            </a:br>
            <a:endParaRPr lang="en-US" dirty="0"/>
          </a:p>
        </p:txBody>
      </p:sp>
      <p:pic>
        <p:nvPicPr>
          <p:cNvPr id="12" name="Image 11"/>
          <p:cNvPicPr>
            <a:picLocks noChangeAspect="1"/>
          </p:cNvPicPr>
          <p:nvPr/>
        </p:nvPicPr>
        <p:blipFill>
          <a:blip r:embed="rId2"/>
          <a:stretch>
            <a:fillRect/>
          </a:stretch>
        </p:blipFill>
        <p:spPr>
          <a:xfrm>
            <a:off x="5352681" y="4685665"/>
            <a:ext cx="1619250" cy="1162050"/>
          </a:xfrm>
          <a:prstGeom prst="rect">
            <a:avLst/>
          </a:prstGeom>
        </p:spPr>
      </p:pic>
    </p:spTree>
    <p:extLst>
      <p:ext uri="{BB962C8B-B14F-4D97-AF65-F5344CB8AC3E}">
        <p14:creationId xmlns:p14="http://schemas.microsoft.com/office/powerpoint/2010/main" val="21917004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072554" cy="1078523"/>
          </a:xfrm>
          <a:solidFill>
            <a:srgbClr val="7030A0"/>
          </a:solidFill>
        </p:spPr>
        <p:txBody>
          <a:bodyPr/>
          <a:lstStyle/>
          <a:p>
            <a:r>
              <a:rPr lang="fr-FR" b="1" dirty="0" smtClean="0">
                <a:solidFill>
                  <a:schemeClr val="bg1"/>
                </a:solidFill>
              </a:rPr>
              <a:t>Abdul </a:t>
            </a:r>
            <a:r>
              <a:rPr lang="fr-FR" b="1" dirty="0" err="1" smtClean="0">
                <a:solidFill>
                  <a:schemeClr val="bg1"/>
                </a:solidFill>
              </a:rPr>
              <a:t>Rehman</a:t>
            </a:r>
            <a:endParaRPr lang="en-US" b="1" dirty="0">
              <a:solidFill>
                <a:schemeClr val="bg1"/>
              </a:solidFill>
            </a:endParaRPr>
          </a:p>
        </p:txBody>
      </p:sp>
      <p:sp>
        <p:nvSpPr>
          <p:cNvPr id="3" name="Espace réservé du contenu 2"/>
          <p:cNvSpPr>
            <a:spLocks noGrp="1"/>
          </p:cNvSpPr>
          <p:nvPr>
            <p:ph idx="1"/>
          </p:nvPr>
        </p:nvSpPr>
        <p:spPr>
          <a:xfrm>
            <a:off x="887046" y="2662969"/>
            <a:ext cx="10371015" cy="4351338"/>
          </a:xfrm>
        </p:spPr>
        <p:txBody>
          <a:bodyPr>
            <a:normAutofit/>
          </a:bodyPr>
          <a:lstStyle/>
          <a:p>
            <a:pPr marL="0" indent="0">
              <a:buNone/>
            </a:pPr>
            <a:r>
              <a:rPr lang="en-US" sz="2400" b="1" dirty="0" smtClean="0"/>
              <a:t>Abdul </a:t>
            </a:r>
            <a:r>
              <a:rPr lang="en-US" sz="2400" b="1" dirty="0" err="1" smtClean="0"/>
              <a:t>Rehman</a:t>
            </a:r>
            <a:r>
              <a:rPr lang="en-US" sz="2400" b="1" dirty="0" smtClean="0"/>
              <a:t> </a:t>
            </a:r>
            <a:r>
              <a:rPr lang="en-US" sz="2400" dirty="0" smtClean="0"/>
              <a:t>earned a master's degree in multimedia networking from Telecom Paris Tech, France in 2020. He is now pursuing a doctorate in cyber security in multimedia at IMT Atlantique. The PhD is funded by IRT b&lt;&gt;com, a private research center in France. </a:t>
            </a:r>
          </a:p>
          <a:p>
            <a:pPr marL="0" indent="0">
              <a:buNone/>
            </a:pPr>
            <a:endParaRPr lang="fr-FR" sz="2400" dirty="0"/>
          </a:p>
          <a:p>
            <a:pPr marL="0" indent="0">
              <a:buNone/>
            </a:pPr>
            <a:r>
              <a:rPr lang="en-US" sz="2400" dirty="0" smtClean="0"/>
              <a:t>His research focuses on the intersections of multimedia processing, AI, and deep learning.</a:t>
            </a:r>
            <a:endParaRPr lang="en-US" sz="2400"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862" y="1138423"/>
            <a:ext cx="1406769" cy="1582615"/>
          </a:xfrm>
          <a:prstGeom prst="rect">
            <a:avLst/>
          </a:prstGeom>
        </p:spPr>
      </p:pic>
      <p:sp>
        <p:nvSpPr>
          <p:cNvPr id="5" name="Espace réservé de la date 4"/>
          <p:cNvSpPr>
            <a:spLocks noGrp="1"/>
          </p:cNvSpPr>
          <p:nvPr>
            <p:ph type="dt" sz="half" idx="10"/>
          </p:nvPr>
        </p:nvSpPr>
        <p:spPr/>
        <p:txBody>
          <a:bodyPr/>
          <a:lstStyle/>
          <a:p>
            <a:fld id="{2E458275-F572-4C39-ADF3-7E35F8730211}" type="datetime4">
              <a:rPr lang="en-US" smtClean="0"/>
              <a:t>March 13, 2024</a:t>
            </a:fld>
            <a:endParaRPr lang="en-US"/>
          </a:p>
        </p:txBody>
      </p:sp>
      <p:sp>
        <p:nvSpPr>
          <p:cNvPr id="6" name="Espace réservé du numéro de diapositive 5"/>
          <p:cNvSpPr>
            <a:spLocks noGrp="1"/>
          </p:cNvSpPr>
          <p:nvPr>
            <p:ph type="sldNum" sz="quarter" idx="12"/>
          </p:nvPr>
        </p:nvSpPr>
        <p:spPr/>
        <p:txBody>
          <a:bodyPr/>
          <a:lstStyle/>
          <a:p>
            <a:fld id="{7E179461-F2CB-430A-90FF-6EAEF8CA229E}" type="slidenum">
              <a:rPr lang="en-US" smtClean="0"/>
              <a:t>2</a:t>
            </a:fld>
            <a:endParaRPr lang="en-US"/>
          </a:p>
        </p:txBody>
      </p:sp>
    </p:spTree>
    <p:extLst>
      <p:ext uri="{BB962C8B-B14F-4D97-AF65-F5344CB8AC3E}">
        <p14:creationId xmlns:p14="http://schemas.microsoft.com/office/powerpoint/2010/main" val="850634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096000" cy="1078523"/>
          </a:xfrm>
          <a:solidFill>
            <a:srgbClr val="7030A0"/>
          </a:solidFill>
        </p:spPr>
        <p:txBody>
          <a:bodyPr>
            <a:noAutofit/>
          </a:bodyPr>
          <a:lstStyle/>
          <a:p>
            <a:pPr marL="742950" indent="-742950">
              <a:buFont typeface="+mj-lt"/>
              <a:buAutoNum type="arabicPeriod"/>
            </a:pPr>
            <a:r>
              <a:rPr lang="en-US" sz="2800" b="1" dirty="0" smtClean="0">
                <a:solidFill>
                  <a:schemeClr val="bg1"/>
                </a:solidFill>
              </a:rPr>
              <a:t>Generic Setup Analysis </a:t>
            </a:r>
            <a:endParaRPr lang="en-US" sz="2800" b="1" dirty="0">
              <a:solidFill>
                <a:schemeClr val="bg1"/>
              </a:solidFill>
            </a:endParaRPr>
          </a:p>
        </p:txBody>
      </p:sp>
      <p:sp>
        <p:nvSpPr>
          <p:cNvPr id="3" name="Espace réservé du contenu 2"/>
          <p:cNvSpPr>
            <a:spLocks noGrp="1"/>
          </p:cNvSpPr>
          <p:nvPr>
            <p:ph idx="1"/>
          </p:nvPr>
        </p:nvSpPr>
        <p:spPr>
          <a:xfrm>
            <a:off x="707292" y="1387963"/>
            <a:ext cx="10132646" cy="4351338"/>
          </a:xfrm>
        </p:spPr>
        <p:txBody>
          <a:bodyPr>
            <a:normAutofit/>
          </a:bodyPr>
          <a:lstStyle/>
          <a:p>
            <a:r>
              <a:rPr lang="fr-FR" sz="2000" dirty="0" err="1" smtClean="0"/>
              <a:t>Ideal</a:t>
            </a:r>
            <a:r>
              <a:rPr lang="fr-FR" sz="2000" dirty="0" smtClean="0"/>
              <a:t> Computer Vision Techniques:</a:t>
            </a:r>
            <a:endParaRPr lang="fr-FR" sz="1600" dirty="0"/>
          </a:p>
          <a:p>
            <a:pPr lvl="1"/>
            <a:r>
              <a:rPr lang="fr-FR" sz="1600" dirty="0" smtClean="0"/>
              <a:t>Classification</a:t>
            </a:r>
          </a:p>
          <a:p>
            <a:pPr lvl="1"/>
            <a:r>
              <a:rPr lang="fr-FR" sz="1600" dirty="0" smtClean="0"/>
              <a:t>Object </a:t>
            </a:r>
            <a:r>
              <a:rPr lang="fr-FR" sz="1600" dirty="0" err="1" smtClean="0"/>
              <a:t>detection</a:t>
            </a:r>
            <a:endParaRPr lang="fr-FR" sz="1600" dirty="0" smtClean="0"/>
          </a:p>
          <a:p>
            <a:pPr lvl="1"/>
            <a:r>
              <a:rPr lang="fr-FR" sz="1600" dirty="0" smtClean="0"/>
              <a:t>Segmentation</a:t>
            </a:r>
            <a:endParaRPr lang="fr-FR" sz="1600" dirty="0"/>
          </a:p>
          <a:p>
            <a:r>
              <a:rPr lang="fr-FR" sz="2000" dirty="0" smtClean="0"/>
              <a:t>Hardware Setup:</a:t>
            </a:r>
          </a:p>
          <a:p>
            <a:pPr lvl="1"/>
            <a:r>
              <a:rPr lang="fr-FR" sz="1600" dirty="0" smtClean="0"/>
              <a:t>RBG 2D or 3D camera</a:t>
            </a:r>
          </a:p>
          <a:p>
            <a:pPr lvl="1"/>
            <a:r>
              <a:rPr lang="fr-FR" sz="1600" dirty="0" smtClean="0"/>
              <a:t>ROS</a:t>
            </a:r>
          </a:p>
          <a:p>
            <a:pPr lvl="1"/>
            <a:r>
              <a:rPr lang="fr-FR" sz="1600" dirty="0" smtClean="0"/>
              <a:t>Robot and </a:t>
            </a:r>
            <a:r>
              <a:rPr lang="fr-FR" sz="1600" dirty="0" err="1" smtClean="0"/>
              <a:t>tools</a:t>
            </a:r>
            <a:r>
              <a:rPr lang="fr-FR" sz="1600" dirty="0" smtClean="0"/>
              <a:t> </a:t>
            </a:r>
            <a:r>
              <a:rPr lang="fr-FR" sz="1600" dirty="0" err="1" smtClean="0"/>
              <a:t>bank</a:t>
            </a:r>
            <a:endParaRPr lang="fr-FR" sz="1600" dirty="0" smtClean="0"/>
          </a:p>
          <a:p>
            <a:pPr lvl="1"/>
            <a:r>
              <a:rPr lang="fr-FR" sz="1600" dirty="0" smtClean="0"/>
              <a:t>Operating system for vision</a:t>
            </a:r>
            <a:endParaRPr lang="fr-FR" sz="1600" dirty="0"/>
          </a:p>
        </p:txBody>
      </p:sp>
      <p:sp>
        <p:nvSpPr>
          <p:cNvPr id="4" name="Espace réservé de la date 3"/>
          <p:cNvSpPr>
            <a:spLocks noGrp="1"/>
          </p:cNvSpPr>
          <p:nvPr>
            <p:ph type="dt" sz="half" idx="10"/>
          </p:nvPr>
        </p:nvSpPr>
        <p:spPr/>
        <p:txBody>
          <a:bodyPr/>
          <a:lstStyle/>
          <a:p>
            <a:fld id="{F076890B-8C69-4393-A8B3-4C06A6FAB167}" type="datetime4">
              <a:rPr lang="en-US" smtClean="0"/>
              <a:t>March 13, 2024</a:t>
            </a:fld>
            <a:endParaRPr lang="en-US"/>
          </a:p>
        </p:txBody>
      </p:sp>
      <p:sp>
        <p:nvSpPr>
          <p:cNvPr id="5" name="Espace réservé du numéro de diapositive 4"/>
          <p:cNvSpPr>
            <a:spLocks noGrp="1"/>
          </p:cNvSpPr>
          <p:nvPr>
            <p:ph type="sldNum" sz="quarter" idx="12"/>
          </p:nvPr>
        </p:nvSpPr>
        <p:spPr/>
        <p:txBody>
          <a:bodyPr/>
          <a:lstStyle/>
          <a:p>
            <a:fld id="{7E179461-F2CB-430A-90FF-6EAEF8CA229E}" type="slidenum">
              <a:rPr lang="en-US" smtClean="0"/>
              <a:t>3</a:t>
            </a:fld>
            <a:endParaRPr lang="en-US"/>
          </a:p>
        </p:txBody>
      </p:sp>
      <p:grpSp>
        <p:nvGrpSpPr>
          <p:cNvPr id="36" name="Groupe 35"/>
          <p:cNvGrpSpPr/>
          <p:nvPr/>
        </p:nvGrpSpPr>
        <p:grpSpPr>
          <a:xfrm>
            <a:off x="1209706" y="4647348"/>
            <a:ext cx="9996932" cy="561205"/>
            <a:chOff x="859694" y="4768671"/>
            <a:chExt cx="9996932" cy="561205"/>
          </a:xfrm>
        </p:grpSpPr>
        <p:grpSp>
          <p:nvGrpSpPr>
            <p:cNvPr id="6" name="Groupe 5"/>
            <p:cNvGrpSpPr/>
            <p:nvPr/>
          </p:nvGrpSpPr>
          <p:grpSpPr>
            <a:xfrm>
              <a:off x="859694" y="4768671"/>
              <a:ext cx="8602782" cy="561205"/>
              <a:chOff x="1075082" y="2414625"/>
              <a:chExt cx="8602782" cy="561205"/>
            </a:xfrm>
          </p:grpSpPr>
          <p:grpSp>
            <p:nvGrpSpPr>
              <p:cNvPr id="12" name="Groupe 11"/>
              <p:cNvGrpSpPr/>
              <p:nvPr/>
            </p:nvGrpSpPr>
            <p:grpSpPr>
              <a:xfrm>
                <a:off x="1075082" y="2414625"/>
                <a:ext cx="8602782" cy="556061"/>
                <a:chOff x="2646390" y="2200365"/>
                <a:chExt cx="8602782" cy="556061"/>
              </a:xfrm>
            </p:grpSpPr>
            <p:sp>
              <p:nvSpPr>
                <p:cNvPr id="14" name="Rectangle 13"/>
                <p:cNvSpPr/>
                <p:nvPr/>
              </p:nvSpPr>
              <p:spPr>
                <a:xfrm>
                  <a:off x="2646390" y="2202511"/>
                  <a:ext cx="1210646" cy="5539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fr-FR" b="1" dirty="0" smtClean="0">
                      <a:solidFill>
                        <a:schemeClr val="tx1"/>
                      </a:solidFill>
                    </a:rPr>
                    <a:t>Camera</a:t>
                  </a:r>
                  <a:endParaRPr lang="en-US" b="1" dirty="0">
                    <a:solidFill>
                      <a:schemeClr val="tx1"/>
                    </a:solidFill>
                  </a:endParaRPr>
                </a:p>
              </p:txBody>
            </p:sp>
            <p:cxnSp>
              <p:nvCxnSpPr>
                <p:cNvPr id="16" name="Connecteur droit avec flèche 15"/>
                <p:cNvCxnSpPr>
                  <a:stCxn id="14" idx="3"/>
                  <a:endCxn id="8" idx="1"/>
                </p:cNvCxnSpPr>
                <p:nvPr/>
              </p:nvCxnSpPr>
              <p:spPr>
                <a:xfrm>
                  <a:off x="3857036" y="2479469"/>
                  <a:ext cx="411144" cy="51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9" name="Rectangle 18"/>
                <p:cNvSpPr/>
                <p:nvPr/>
              </p:nvSpPr>
              <p:spPr>
                <a:xfrm>
                  <a:off x="6837611" y="2201960"/>
                  <a:ext cx="1851214" cy="5539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b="1" dirty="0" smtClean="0">
                      <a:solidFill>
                        <a:schemeClr val="tx1"/>
                      </a:solidFill>
                    </a:rPr>
                    <a:t>Position or pose</a:t>
                  </a:r>
                  <a:endParaRPr lang="en-US" b="1" dirty="0">
                    <a:solidFill>
                      <a:schemeClr val="tx1"/>
                    </a:solidFill>
                  </a:endParaRPr>
                </a:p>
              </p:txBody>
            </p:sp>
            <p:cxnSp>
              <p:nvCxnSpPr>
                <p:cNvPr id="20" name="Connecteur droit avec flèche 19"/>
                <p:cNvCxnSpPr>
                  <a:stCxn id="19" idx="3"/>
                  <a:endCxn id="21" idx="1"/>
                </p:cNvCxnSpPr>
                <p:nvPr/>
              </p:nvCxnSpPr>
              <p:spPr>
                <a:xfrm flipV="1">
                  <a:off x="8688825" y="2477323"/>
                  <a:ext cx="368285" cy="159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1" name="Rectangle 20"/>
                <p:cNvSpPr/>
                <p:nvPr/>
              </p:nvSpPr>
              <p:spPr>
                <a:xfrm>
                  <a:off x="9057110" y="2200365"/>
                  <a:ext cx="1860916" cy="5539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fr-FR" b="1" dirty="0" err="1" smtClean="0">
                      <a:solidFill>
                        <a:schemeClr val="tx1"/>
                      </a:solidFill>
                    </a:rPr>
                    <a:t>Order</a:t>
                  </a:r>
                  <a:r>
                    <a:rPr lang="fr-FR" b="1" dirty="0" smtClean="0">
                      <a:solidFill>
                        <a:schemeClr val="tx1"/>
                      </a:solidFill>
                    </a:rPr>
                    <a:t> &amp; </a:t>
                  </a:r>
                  <a:r>
                    <a:rPr lang="fr-FR" b="1" dirty="0" err="1" smtClean="0">
                      <a:solidFill>
                        <a:schemeClr val="tx1"/>
                      </a:solidFill>
                    </a:rPr>
                    <a:t>Number</a:t>
                  </a:r>
                  <a:endParaRPr lang="en-US" b="1" dirty="0" smtClean="0">
                    <a:solidFill>
                      <a:schemeClr val="tx1"/>
                    </a:solidFill>
                  </a:endParaRPr>
                </a:p>
                <a:p>
                  <a:pPr algn="ctr"/>
                  <a:r>
                    <a:rPr lang="en-US" b="1" dirty="0" smtClean="0">
                      <a:solidFill>
                        <a:schemeClr val="tx1"/>
                      </a:solidFill>
                    </a:rPr>
                    <a:t>Operations</a:t>
                  </a:r>
                  <a:endParaRPr lang="en-US" b="1" dirty="0">
                    <a:solidFill>
                      <a:schemeClr val="tx1"/>
                    </a:solidFill>
                  </a:endParaRPr>
                </a:p>
              </p:txBody>
            </p:sp>
            <p:cxnSp>
              <p:nvCxnSpPr>
                <p:cNvPr id="22" name="Connecteur droit avec flèche 21"/>
                <p:cNvCxnSpPr>
                  <a:stCxn id="21" idx="3"/>
                  <a:endCxn id="32" idx="1"/>
                </p:cNvCxnSpPr>
                <p:nvPr/>
              </p:nvCxnSpPr>
              <p:spPr>
                <a:xfrm flipV="1">
                  <a:off x="10918026" y="2475768"/>
                  <a:ext cx="331146" cy="155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8" name="Rectangle 7"/>
              <p:cNvSpPr/>
              <p:nvPr/>
            </p:nvSpPr>
            <p:spPr>
              <a:xfrm>
                <a:off x="2696872" y="2421915"/>
                <a:ext cx="2048830" cy="5539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b="1" dirty="0" smtClean="0">
                    <a:solidFill>
                      <a:schemeClr val="tx1"/>
                    </a:solidFill>
                  </a:rPr>
                  <a:t>Object Detection</a:t>
                </a:r>
                <a:endParaRPr lang="en-US" b="1" dirty="0">
                  <a:solidFill>
                    <a:schemeClr val="tx1"/>
                  </a:solidFill>
                </a:endParaRPr>
              </a:p>
            </p:txBody>
          </p:sp>
          <p:cxnSp>
            <p:nvCxnSpPr>
              <p:cNvPr id="9" name="Connecteur droit avec flèche 8"/>
              <p:cNvCxnSpPr>
                <a:stCxn id="8" idx="3"/>
                <a:endCxn id="19" idx="1"/>
              </p:cNvCxnSpPr>
              <p:nvPr/>
            </p:nvCxnSpPr>
            <p:spPr>
              <a:xfrm flipV="1">
                <a:off x="4745702" y="2693178"/>
                <a:ext cx="520601" cy="569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32" name="Rectangle 31"/>
            <p:cNvSpPr/>
            <p:nvPr/>
          </p:nvSpPr>
          <p:spPr>
            <a:xfrm>
              <a:off x="9462476" y="4768671"/>
              <a:ext cx="1394150" cy="5539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b="1" dirty="0" smtClean="0">
                  <a:solidFill>
                    <a:schemeClr val="tx1"/>
                  </a:solidFill>
                </a:rPr>
                <a:t>Remove</a:t>
              </a:r>
            </a:p>
            <a:p>
              <a:pPr algn="ctr"/>
              <a:r>
                <a:rPr lang="fr-FR" b="1" dirty="0" smtClean="0">
                  <a:solidFill>
                    <a:schemeClr val="tx1"/>
                  </a:solidFill>
                </a:rPr>
                <a:t>Components</a:t>
              </a:r>
              <a:endParaRPr lang="en-US" b="1" dirty="0">
                <a:solidFill>
                  <a:schemeClr val="tx1"/>
                </a:solidFill>
              </a:endParaRPr>
            </a:p>
          </p:txBody>
        </p:sp>
      </p:grpSp>
      <p:pic>
        <p:nvPicPr>
          <p:cNvPr id="37" name="Image 36"/>
          <p:cNvPicPr>
            <a:picLocks noChangeAspect="1"/>
          </p:cNvPicPr>
          <p:nvPr/>
        </p:nvPicPr>
        <p:blipFill>
          <a:blip r:embed="rId2"/>
          <a:stretch>
            <a:fillRect/>
          </a:stretch>
        </p:blipFill>
        <p:spPr>
          <a:xfrm>
            <a:off x="6096000" y="1418614"/>
            <a:ext cx="5477338" cy="2207285"/>
          </a:xfrm>
          <a:prstGeom prst="rect">
            <a:avLst/>
          </a:prstGeom>
        </p:spPr>
      </p:pic>
    </p:spTree>
    <p:extLst>
      <p:ext uri="{BB962C8B-B14F-4D97-AF65-F5344CB8AC3E}">
        <p14:creationId xmlns:p14="http://schemas.microsoft.com/office/powerpoint/2010/main" val="22050319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 y="0"/>
            <a:ext cx="6283569" cy="1078523"/>
          </a:xfrm>
          <a:solidFill>
            <a:srgbClr val="7030A0"/>
          </a:solidFill>
        </p:spPr>
        <p:txBody>
          <a:bodyPr>
            <a:noAutofit/>
          </a:bodyPr>
          <a:lstStyle/>
          <a:p>
            <a:r>
              <a:rPr lang="fr-FR" sz="2800" b="1" dirty="0">
                <a:solidFill>
                  <a:schemeClr val="bg1"/>
                </a:solidFill>
              </a:rPr>
              <a:t>1</a:t>
            </a:r>
            <a:r>
              <a:rPr lang="fr-FR" sz="2800" b="1" dirty="0" smtClean="0">
                <a:solidFill>
                  <a:schemeClr val="bg1"/>
                </a:solidFill>
              </a:rPr>
              <a:t>.1	</a:t>
            </a:r>
            <a:r>
              <a:rPr lang="en-US" sz="3200" b="1" dirty="0">
                <a:solidFill>
                  <a:schemeClr val="bg1"/>
                </a:solidFill>
              </a:rPr>
              <a:t> </a:t>
            </a:r>
            <a:r>
              <a:rPr lang="en-US" sz="3200" b="1" dirty="0" smtClean="0">
                <a:solidFill>
                  <a:schemeClr val="bg1"/>
                </a:solidFill>
              </a:rPr>
              <a:t>Comparison Vision Techniques:</a:t>
            </a:r>
            <a:r>
              <a:rPr lang="en-US" sz="3200" dirty="0" smtClean="0">
                <a:solidFill>
                  <a:schemeClr val="bg1"/>
                </a:solidFill>
              </a:rPr>
              <a:t> </a:t>
            </a:r>
            <a:endParaRPr lang="en-US" sz="2800" b="1" dirty="0">
              <a:solidFill>
                <a:schemeClr val="bg1"/>
              </a:solidFill>
            </a:endParaRPr>
          </a:p>
        </p:txBody>
      </p:sp>
      <p:sp>
        <p:nvSpPr>
          <p:cNvPr id="3" name="Espace réservé du contenu 2"/>
          <p:cNvSpPr>
            <a:spLocks noGrp="1"/>
          </p:cNvSpPr>
          <p:nvPr>
            <p:ph idx="1"/>
          </p:nvPr>
        </p:nvSpPr>
        <p:spPr>
          <a:xfrm>
            <a:off x="453575" y="1252266"/>
            <a:ext cx="7855923" cy="2618398"/>
          </a:xfrm>
        </p:spPr>
        <p:txBody>
          <a:bodyPr>
            <a:normAutofit/>
          </a:bodyPr>
          <a:lstStyle/>
          <a:p>
            <a:r>
              <a:rPr lang="fr-FR" sz="2400" b="1" dirty="0" err="1"/>
              <a:t>Industry</a:t>
            </a:r>
            <a:r>
              <a:rPr lang="fr-FR" sz="2400" b="1" dirty="0"/>
              <a:t> </a:t>
            </a:r>
            <a:r>
              <a:rPr lang="fr-FR" sz="2400" b="1" dirty="0" err="1"/>
              <a:t>Deep</a:t>
            </a:r>
            <a:r>
              <a:rPr lang="fr-FR" sz="2400" b="1" dirty="0"/>
              <a:t> Learning </a:t>
            </a:r>
            <a:r>
              <a:rPr lang="fr-FR" sz="2400" b="1" dirty="0" err="1" smtClean="0"/>
              <a:t>Advantages</a:t>
            </a:r>
            <a:r>
              <a:rPr lang="fr-FR" sz="2400" b="1" dirty="0" smtClean="0"/>
              <a:t>:</a:t>
            </a:r>
            <a:endParaRPr lang="fr-FR" sz="2400" b="1" dirty="0"/>
          </a:p>
          <a:p>
            <a:pPr lvl="1"/>
            <a:r>
              <a:rPr lang="fr-FR" sz="2200" dirty="0"/>
              <a:t>360p </a:t>
            </a:r>
            <a:r>
              <a:rPr lang="fr-FR" sz="2200" dirty="0" smtClean="0"/>
              <a:t>cameras (</a:t>
            </a:r>
            <a:r>
              <a:rPr lang="fr-FR" sz="2200" dirty="0" err="1" smtClean="0"/>
              <a:t>UAVs</a:t>
            </a:r>
            <a:r>
              <a:rPr lang="fr-FR" sz="2200" dirty="0" smtClean="0"/>
              <a:t>, </a:t>
            </a:r>
            <a:r>
              <a:rPr lang="fr-FR" sz="2200" dirty="0" err="1" smtClean="0"/>
              <a:t>UGVs</a:t>
            </a:r>
            <a:r>
              <a:rPr lang="fr-FR" sz="2200" dirty="0" smtClean="0"/>
              <a:t>)</a:t>
            </a:r>
          </a:p>
          <a:p>
            <a:pPr lvl="2"/>
            <a:r>
              <a:rPr lang="fr-FR" sz="1700" dirty="0" err="1" smtClean="0"/>
              <a:t>Spherical</a:t>
            </a:r>
            <a:r>
              <a:rPr lang="fr-FR" sz="1700" dirty="0" smtClean="0"/>
              <a:t> image </a:t>
            </a:r>
            <a:r>
              <a:rPr lang="fr-FR" sz="1700" dirty="0" err="1" smtClean="0"/>
              <a:t>complicates</a:t>
            </a:r>
            <a:r>
              <a:rPr lang="fr-FR" sz="1700" dirty="0" smtClean="0"/>
              <a:t> tradition CV </a:t>
            </a:r>
            <a:r>
              <a:rPr lang="fr-FR" sz="1700" dirty="0" err="1" smtClean="0"/>
              <a:t>methods</a:t>
            </a:r>
            <a:r>
              <a:rPr lang="fr-FR" sz="1700" dirty="0" smtClean="0"/>
              <a:t>. </a:t>
            </a:r>
            <a:endParaRPr lang="fr-FR" sz="1700" dirty="0"/>
          </a:p>
          <a:p>
            <a:pPr lvl="1"/>
            <a:r>
              <a:rPr lang="fr-FR" sz="2200" dirty="0"/>
              <a:t>3D </a:t>
            </a:r>
            <a:r>
              <a:rPr lang="fr-FR" sz="2200" dirty="0" smtClean="0"/>
              <a:t>Vision (Classification, </a:t>
            </a:r>
            <a:r>
              <a:rPr lang="fr-FR" sz="2200" dirty="0" err="1"/>
              <a:t>G</a:t>
            </a:r>
            <a:r>
              <a:rPr lang="fr-FR" sz="2200" dirty="0" err="1" smtClean="0"/>
              <a:t>eometry</a:t>
            </a:r>
            <a:r>
              <a:rPr lang="fr-FR" sz="2200" dirty="0" smtClean="0"/>
              <a:t> and </a:t>
            </a:r>
            <a:r>
              <a:rPr lang="fr-FR" sz="2200" dirty="0"/>
              <a:t>G</a:t>
            </a:r>
            <a:r>
              <a:rPr lang="fr-FR" sz="2200" dirty="0" smtClean="0"/>
              <a:t>raphics)</a:t>
            </a:r>
          </a:p>
          <a:p>
            <a:pPr lvl="2"/>
            <a:r>
              <a:rPr lang="en-US" sz="1700" dirty="0"/>
              <a:t>Lots of development with 3D neural </a:t>
            </a:r>
            <a:r>
              <a:rPr lang="en-US" sz="1700" dirty="0" smtClean="0"/>
              <a:t>networks</a:t>
            </a:r>
            <a:r>
              <a:rPr lang="en-US" sz="1700" dirty="0"/>
              <a:t>:</a:t>
            </a:r>
            <a:endParaRPr lang="fr-FR" sz="1700" dirty="0" smtClean="0"/>
          </a:p>
          <a:p>
            <a:pPr lvl="3"/>
            <a:r>
              <a:rPr lang="fr-FR" sz="1400" dirty="0" err="1" smtClean="0"/>
              <a:t>Computational</a:t>
            </a:r>
            <a:r>
              <a:rPr lang="fr-FR" sz="1400" dirty="0" smtClean="0"/>
              <a:t> </a:t>
            </a:r>
            <a:r>
              <a:rPr lang="fr-FR" sz="1400" dirty="0" err="1" smtClean="0"/>
              <a:t>complexity</a:t>
            </a:r>
            <a:r>
              <a:rPr lang="fr-FR" sz="1400" dirty="0" smtClean="0"/>
              <a:t> </a:t>
            </a:r>
            <a:r>
              <a:rPr lang="fr-FR" sz="1400" dirty="0" err="1" smtClean="0"/>
              <a:t>increases</a:t>
            </a:r>
            <a:r>
              <a:rPr lang="fr-FR" sz="1400" dirty="0" smtClean="0"/>
              <a:t> </a:t>
            </a:r>
          </a:p>
          <a:p>
            <a:pPr lvl="2"/>
            <a:r>
              <a:rPr lang="en-US" sz="1600" dirty="0"/>
              <a:t>3D </a:t>
            </a:r>
            <a:r>
              <a:rPr lang="en-US" sz="1600" dirty="0" smtClean="0"/>
              <a:t>traditional CV even </a:t>
            </a:r>
            <a:r>
              <a:rPr lang="en-US" sz="1600" dirty="0"/>
              <a:t>more difficult</a:t>
            </a:r>
            <a:r>
              <a:rPr lang="en-US" sz="1600" dirty="0" smtClean="0"/>
              <a:t>:</a:t>
            </a:r>
          </a:p>
          <a:p>
            <a:pPr lvl="3"/>
            <a:r>
              <a:rPr lang="en-US" sz="1400" dirty="0" smtClean="0"/>
              <a:t>Extra </a:t>
            </a:r>
            <a:r>
              <a:rPr lang="en-US" sz="1400" dirty="0"/>
              <a:t>dimensions increase uncertainty (e.g., occlusions, camera angles, etc.).</a:t>
            </a:r>
            <a:endParaRPr lang="fr-FR" sz="800" dirty="0"/>
          </a:p>
        </p:txBody>
      </p:sp>
      <p:sp>
        <p:nvSpPr>
          <p:cNvPr id="11" name="Espace réservé de la date 10"/>
          <p:cNvSpPr>
            <a:spLocks noGrp="1"/>
          </p:cNvSpPr>
          <p:nvPr>
            <p:ph type="dt" sz="half" idx="10"/>
          </p:nvPr>
        </p:nvSpPr>
        <p:spPr/>
        <p:txBody>
          <a:bodyPr/>
          <a:lstStyle/>
          <a:p>
            <a:fld id="{CDA8F2D0-74B1-4C27-B542-63C6C41995C5}" type="datetime4">
              <a:rPr lang="en-US" smtClean="0"/>
              <a:t>March 13, 2024</a:t>
            </a:fld>
            <a:endParaRPr lang="en-US"/>
          </a:p>
        </p:txBody>
      </p:sp>
      <p:sp>
        <p:nvSpPr>
          <p:cNvPr id="12" name="Espace réservé du numéro de diapositive 11"/>
          <p:cNvSpPr>
            <a:spLocks noGrp="1"/>
          </p:cNvSpPr>
          <p:nvPr>
            <p:ph type="sldNum" sz="quarter" idx="12"/>
          </p:nvPr>
        </p:nvSpPr>
        <p:spPr/>
        <p:txBody>
          <a:bodyPr/>
          <a:lstStyle/>
          <a:p>
            <a:fld id="{7E179461-F2CB-430A-90FF-6EAEF8CA229E}" type="slidenum">
              <a:rPr lang="en-US" smtClean="0"/>
              <a:t>4</a:t>
            </a:fld>
            <a:endParaRPr lang="en-US"/>
          </a:p>
        </p:txBody>
      </p:sp>
      <p:graphicFrame>
        <p:nvGraphicFramePr>
          <p:cNvPr id="5" name="Tableau 4"/>
          <p:cNvGraphicFramePr>
            <a:graphicFrameLocks noGrp="1"/>
          </p:cNvGraphicFramePr>
          <p:nvPr>
            <p:extLst>
              <p:ext uri="{D42A27DB-BD31-4B8C-83A1-F6EECF244321}">
                <p14:modId xmlns:p14="http://schemas.microsoft.com/office/powerpoint/2010/main" val="3444565744"/>
              </p:ext>
            </p:extLst>
          </p:nvPr>
        </p:nvGraphicFramePr>
        <p:xfrm>
          <a:off x="4064000" y="3772653"/>
          <a:ext cx="8128000" cy="1280160"/>
        </p:xfrm>
        <a:graphic>
          <a:graphicData uri="http://schemas.openxmlformats.org/drawingml/2006/table">
            <a:tbl>
              <a:tblPr firstRow="1" bandRow="1">
                <a:tableStyleId>{5C22544A-7EE6-4342-B048-85BDC9FD1C3A}</a:tableStyleId>
              </a:tblPr>
              <a:tblGrid>
                <a:gridCol w="4064000"/>
                <a:gridCol w="4064000"/>
              </a:tblGrid>
              <a:tr h="0">
                <a:tc>
                  <a:txBody>
                    <a:bodyPr/>
                    <a:lstStyle/>
                    <a:p>
                      <a:r>
                        <a:rPr lang="fr-FR" dirty="0" err="1" smtClean="0"/>
                        <a:t>Traditional</a:t>
                      </a:r>
                      <a:endParaRPr lang="en-US" dirty="0"/>
                    </a:p>
                  </a:txBody>
                  <a:tcPr/>
                </a:tc>
                <a:tc>
                  <a:txBody>
                    <a:bodyPr/>
                    <a:lstStyle/>
                    <a:p>
                      <a:r>
                        <a:rPr lang="fr-FR" dirty="0" err="1" smtClean="0"/>
                        <a:t>Deep</a:t>
                      </a:r>
                      <a:r>
                        <a:rPr lang="fr-FR" dirty="0" smtClean="0"/>
                        <a:t> Learning</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HOG(</a:t>
                      </a:r>
                      <a:r>
                        <a:rPr lang="fr-FR" dirty="0" err="1" smtClean="0"/>
                        <a:t>Histogram</a:t>
                      </a:r>
                      <a:r>
                        <a:rPr lang="fr-FR" dirty="0" smtClean="0"/>
                        <a:t> </a:t>
                      </a:r>
                      <a:r>
                        <a:rPr lang="fr-FR" dirty="0" err="1" smtClean="0"/>
                        <a:t>Oriented</a:t>
                      </a:r>
                      <a:r>
                        <a:rPr lang="fr-FR" dirty="0" smtClean="0"/>
                        <a:t> Gradient),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SURF (</a:t>
                      </a:r>
                      <a:r>
                        <a:rPr lang="fr-FR" dirty="0" err="1" smtClean="0"/>
                        <a:t>Speeded</a:t>
                      </a:r>
                      <a:r>
                        <a:rPr lang="fr-FR" dirty="0" smtClean="0"/>
                        <a:t> Up </a:t>
                      </a:r>
                      <a:r>
                        <a:rPr lang="fr-FR" dirty="0" err="1" smtClean="0"/>
                        <a:t>Robust</a:t>
                      </a:r>
                      <a:r>
                        <a:rPr lang="fr-FR" dirty="0" smtClean="0"/>
                        <a:t> </a:t>
                      </a:r>
                      <a:r>
                        <a:rPr lang="fr-FR" dirty="0" err="1" smtClean="0"/>
                        <a:t>Features</a:t>
                      </a:r>
                      <a:r>
                        <a:rPr lang="fr-FR" dirty="0" smtClean="0"/>
                        <a:t> ), </a:t>
                      </a:r>
                      <a:r>
                        <a:rPr lang="fr-FR" dirty="0" err="1" smtClean="0"/>
                        <a:t>Edge</a:t>
                      </a:r>
                      <a:r>
                        <a:rPr lang="fr-FR" baseline="0" dirty="0" smtClean="0"/>
                        <a:t> </a:t>
                      </a:r>
                      <a:r>
                        <a:rPr lang="fr-FR" baseline="0" dirty="0" err="1" smtClean="0"/>
                        <a:t>Detection</a:t>
                      </a:r>
                      <a:r>
                        <a:rPr lang="fr-FR" baseline="0" dirty="0" smtClean="0"/>
                        <a:t> and Motion Estimation</a:t>
                      </a:r>
                      <a:endParaRPr lang="fr-FR" dirty="0" smtClean="0"/>
                    </a:p>
                  </a:txBody>
                  <a:tcPr/>
                </a:tc>
                <a:tc>
                  <a:txBody>
                    <a:bodyPr/>
                    <a:lstStyle/>
                    <a:p>
                      <a:r>
                        <a:rPr lang="fr-FR" dirty="0" smtClean="0"/>
                        <a:t>CNN</a:t>
                      </a:r>
                    </a:p>
                    <a:p>
                      <a:r>
                        <a:rPr lang="fr-FR" dirty="0" smtClean="0"/>
                        <a:t>Segmentation</a:t>
                      </a:r>
                      <a:r>
                        <a:rPr lang="fr-FR" baseline="0" dirty="0" smtClean="0"/>
                        <a:t> networks</a:t>
                      </a:r>
                    </a:p>
                    <a:p>
                      <a:r>
                        <a:rPr lang="fr-FR" baseline="0" dirty="0" smtClean="0"/>
                        <a:t>YOLO(You </a:t>
                      </a:r>
                      <a:r>
                        <a:rPr lang="fr-FR" baseline="0" dirty="0" err="1" smtClean="0"/>
                        <a:t>Only</a:t>
                      </a:r>
                      <a:r>
                        <a:rPr lang="fr-FR" baseline="0" dirty="0" smtClean="0"/>
                        <a:t> Look Once)</a:t>
                      </a:r>
                    </a:p>
                  </a:txBody>
                  <a:tcPr/>
                </a:tc>
              </a:tr>
            </a:tbl>
          </a:graphicData>
        </a:graphic>
      </p:graphicFrame>
      <p:sp>
        <p:nvSpPr>
          <p:cNvPr id="13" name="Espace réservé du contenu 2"/>
          <p:cNvSpPr txBox="1">
            <a:spLocks/>
          </p:cNvSpPr>
          <p:nvPr/>
        </p:nvSpPr>
        <p:spPr>
          <a:xfrm>
            <a:off x="7604369" y="1567717"/>
            <a:ext cx="4079631" cy="1177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1" indent="-457200">
              <a:buFont typeface="+mj-lt"/>
              <a:buAutoNum type="arabicPeriod"/>
            </a:pPr>
            <a:endParaRPr lang="fr-FR" b="1" u="sng" dirty="0" smtClean="0"/>
          </a:p>
        </p:txBody>
      </p:sp>
      <p:graphicFrame>
        <p:nvGraphicFramePr>
          <p:cNvPr id="7" name="Tableau 6"/>
          <p:cNvGraphicFramePr>
            <a:graphicFrameLocks noGrp="1"/>
          </p:cNvGraphicFramePr>
          <p:nvPr>
            <p:extLst>
              <p:ext uri="{D42A27DB-BD31-4B8C-83A1-F6EECF244321}">
                <p14:modId xmlns:p14="http://schemas.microsoft.com/office/powerpoint/2010/main" val="712967019"/>
              </p:ext>
            </p:extLst>
          </p:nvPr>
        </p:nvGraphicFramePr>
        <p:xfrm>
          <a:off x="5453184" y="5080865"/>
          <a:ext cx="5502030" cy="1676400"/>
        </p:xfrm>
        <a:graphic>
          <a:graphicData uri="http://schemas.openxmlformats.org/drawingml/2006/table">
            <a:tbl>
              <a:tblPr firstRow="1" bandRow="1">
                <a:tableStyleId>{F5AB1C69-6EDB-4FF4-983F-18BD219EF322}</a:tableStyleId>
              </a:tblPr>
              <a:tblGrid>
                <a:gridCol w="2386297"/>
                <a:gridCol w="1873087"/>
                <a:gridCol w="1242646"/>
              </a:tblGrid>
              <a:tr h="0">
                <a:tc>
                  <a:txBody>
                    <a:bodyPr/>
                    <a:lstStyle/>
                    <a:p>
                      <a:pPr algn="ctr"/>
                      <a:r>
                        <a:rPr lang="fr-FR" sz="1400" dirty="0" err="1" smtClean="0"/>
                        <a:t>Differences</a:t>
                      </a:r>
                      <a:endParaRPr lang="en-US" sz="1400" dirty="0"/>
                    </a:p>
                  </a:txBody>
                  <a:tcPr/>
                </a:tc>
                <a:tc>
                  <a:txBody>
                    <a:bodyPr/>
                    <a:lstStyle/>
                    <a:p>
                      <a:pPr algn="ctr"/>
                      <a:r>
                        <a:rPr lang="fr-FR" sz="1400" dirty="0" err="1" smtClean="0"/>
                        <a:t>Deep</a:t>
                      </a:r>
                      <a:r>
                        <a:rPr lang="fr-FR" sz="1400" dirty="0" smtClean="0"/>
                        <a:t> Learning</a:t>
                      </a:r>
                      <a:endParaRPr lang="en-US" sz="1400" dirty="0"/>
                    </a:p>
                  </a:txBody>
                  <a:tcPr/>
                </a:tc>
                <a:tc>
                  <a:txBody>
                    <a:bodyPr/>
                    <a:lstStyle/>
                    <a:p>
                      <a:pPr algn="ctr"/>
                      <a:r>
                        <a:rPr lang="fr-FR" sz="1400" dirty="0" err="1" smtClean="0"/>
                        <a:t>Traditional</a:t>
                      </a:r>
                      <a:endParaRPr lang="en-US" sz="1400" dirty="0"/>
                    </a:p>
                  </a:txBody>
                  <a:tcPr/>
                </a:tc>
              </a:tr>
              <a:tr h="0">
                <a:tc>
                  <a:txBody>
                    <a:bodyPr/>
                    <a:lstStyle/>
                    <a:p>
                      <a:pPr algn="ctr"/>
                      <a:r>
                        <a:rPr lang="fr-FR" sz="1200" dirty="0" err="1" smtClean="0"/>
                        <a:t>Manual</a:t>
                      </a:r>
                      <a:r>
                        <a:rPr lang="fr-FR" sz="1200" baseline="0" dirty="0" smtClean="0"/>
                        <a:t> </a:t>
                      </a:r>
                      <a:r>
                        <a:rPr lang="fr-FR" sz="1200" baseline="0" dirty="0" err="1" smtClean="0"/>
                        <a:t>feature</a:t>
                      </a:r>
                      <a:r>
                        <a:rPr lang="fr-FR" sz="1200" baseline="0" dirty="0" smtClean="0"/>
                        <a:t> extraction</a:t>
                      </a:r>
                      <a:endParaRPr lang="en-US" sz="1200" dirty="0"/>
                    </a:p>
                  </a:txBody>
                  <a:tcPr/>
                </a:tc>
                <a:tc>
                  <a:txBody>
                    <a:bodyPr/>
                    <a:lstStyle/>
                    <a:p>
                      <a:pPr algn="ctr"/>
                      <a:r>
                        <a:rPr lang="fr-FR" sz="1200" dirty="0" smtClean="0"/>
                        <a:t>No</a:t>
                      </a:r>
                      <a:endParaRPr lang="en-US" sz="1200" dirty="0"/>
                    </a:p>
                  </a:txBody>
                  <a:tcPr/>
                </a:tc>
                <a:tc>
                  <a:txBody>
                    <a:bodyPr/>
                    <a:lstStyle/>
                    <a:p>
                      <a:pPr algn="ctr"/>
                      <a:r>
                        <a:rPr lang="fr-FR" sz="1200" dirty="0" err="1" smtClean="0"/>
                        <a:t>Yes</a:t>
                      </a:r>
                      <a:endParaRPr lang="en-US" sz="1200" dirty="0"/>
                    </a:p>
                  </a:txBody>
                  <a:tcPr/>
                </a:tc>
              </a:tr>
              <a:tr h="0">
                <a:tc>
                  <a:txBody>
                    <a:bodyPr/>
                    <a:lstStyle/>
                    <a:p>
                      <a:pPr algn="ctr"/>
                      <a:r>
                        <a:rPr lang="fr-FR" sz="1200" dirty="0" err="1" smtClean="0"/>
                        <a:t>Computationally-heavy</a:t>
                      </a:r>
                      <a:endParaRPr lang="en-US" sz="1200" dirty="0"/>
                    </a:p>
                  </a:txBody>
                  <a:tcPr/>
                </a:tc>
                <a:tc>
                  <a:txBody>
                    <a:bodyPr/>
                    <a:lstStyle/>
                    <a:p>
                      <a:pPr algn="ctr"/>
                      <a:r>
                        <a:rPr lang="fr-FR" sz="1200" dirty="0" err="1" smtClean="0"/>
                        <a:t>Yes</a:t>
                      </a:r>
                      <a:endParaRPr lang="en-US" sz="1200" dirty="0"/>
                    </a:p>
                  </a:txBody>
                  <a:tcPr/>
                </a:tc>
                <a:tc>
                  <a:txBody>
                    <a:bodyPr/>
                    <a:lstStyle/>
                    <a:p>
                      <a:pPr algn="ctr"/>
                      <a:r>
                        <a:rPr lang="fr-FR" sz="1200" dirty="0" smtClean="0"/>
                        <a:t>No</a:t>
                      </a:r>
                      <a:endParaRPr lang="en-US" sz="1200" dirty="0"/>
                    </a:p>
                  </a:txBody>
                  <a:tcPr/>
                </a:tc>
              </a:tr>
              <a:tr h="0">
                <a:tc>
                  <a:txBody>
                    <a:bodyPr/>
                    <a:lstStyle/>
                    <a:p>
                      <a:pPr algn="ctr"/>
                      <a:r>
                        <a:rPr lang="fr-FR" sz="1200" dirty="0" err="1" smtClean="0"/>
                        <a:t>Huge</a:t>
                      </a:r>
                      <a:r>
                        <a:rPr lang="fr-FR" sz="1200" dirty="0" smtClean="0"/>
                        <a:t> label</a:t>
                      </a:r>
                      <a:r>
                        <a:rPr lang="fr-FR" sz="1200" baseline="0" dirty="0" smtClean="0"/>
                        <a:t> </a:t>
                      </a:r>
                      <a:r>
                        <a:rPr lang="fr-FR" sz="1200" dirty="0" err="1" smtClean="0"/>
                        <a:t>dataset</a:t>
                      </a:r>
                      <a:endParaRPr lang="en-US" sz="1200" dirty="0"/>
                    </a:p>
                  </a:txBody>
                  <a:tcPr/>
                </a:tc>
                <a:tc>
                  <a:txBody>
                    <a:bodyPr/>
                    <a:lstStyle/>
                    <a:p>
                      <a:pPr algn="ctr"/>
                      <a:r>
                        <a:rPr lang="fr-FR" sz="1200" dirty="0" err="1" smtClean="0"/>
                        <a:t>Yes</a:t>
                      </a:r>
                      <a:endParaRPr lang="en-US" sz="1200" dirty="0"/>
                    </a:p>
                  </a:txBody>
                  <a:tcPr/>
                </a:tc>
                <a:tc>
                  <a:txBody>
                    <a:bodyPr/>
                    <a:lstStyle/>
                    <a:p>
                      <a:pPr algn="ctr"/>
                      <a:r>
                        <a:rPr lang="fr-FR" sz="1200" dirty="0" smtClean="0"/>
                        <a:t>No</a:t>
                      </a:r>
                      <a:endParaRPr lang="en-US" sz="1200" dirty="0"/>
                    </a:p>
                  </a:txBody>
                  <a:tcPr/>
                </a:tc>
              </a:tr>
              <a:tr h="0">
                <a:tc>
                  <a:txBody>
                    <a:bodyPr/>
                    <a:lstStyle/>
                    <a:p>
                      <a:pPr algn="ctr"/>
                      <a:r>
                        <a:rPr lang="fr-FR" sz="1200" dirty="0" err="1" smtClean="0"/>
                        <a:t>Easy</a:t>
                      </a:r>
                      <a:r>
                        <a:rPr lang="fr-FR" sz="1200" dirty="0" smtClean="0"/>
                        <a:t> to </a:t>
                      </a:r>
                      <a:r>
                        <a:rPr lang="fr-FR" sz="1200" dirty="0" err="1" smtClean="0"/>
                        <a:t>deploy</a:t>
                      </a:r>
                      <a:endParaRPr lang="en-US" sz="1200" dirty="0"/>
                    </a:p>
                  </a:txBody>
                  <a:tcPr/>
                </a:tc>
                <a:tc>
                  <a:txBody>
                    <a:bodyPr/>
                    <a:lstStyle/>
                    <a:p>
                      <a:pPr algn="ctr"/>
                      <a:r>
                        <a:rPr lang="fr-FR" sz="1200" dirty="0" smtClean="0"/>
                        <a:t>No</a:t>
                      </a:r>
                      <a:endParaRPr lang="en-US" sz="1200" dirty="0"/>
                    </a:p>
                  </a:txBody>
                  <a:tcPr/>
                </a:tc>
                <a:tc>
                  <a:txBody>
                    <a:bodyPr/>
                    <a:lstStyle/>
                    <a:p>
                      <a:pPr algn="ctr"/>
                      <a:r>
                        <a:rPr lang="fr-FR" sz="1200" dirty="0" err="1" smtClean="0"/>
                        <a:t>Yes</a:t>
                      </a:r>
                      <a:endParaRPr lang="en-US" sz="1200" dirty="0"/>
                    </a:p>
                  </a:txBody>
                  <a:tcPr/>
                </a:tc>
              </a:tr>
              <a:tr h="0">
                <a:tc>
                  <a:txBody>
                    <a:bodyPr/>
                    <a:lstStyle/>
                    <a:p>
                      <a:pPr algn="ctr"/>
                      <a:r>
                        <a:rPr lang="fr-FR" sz="1200" dirty="0" err="1" smtClean="0">
                          <a:solidFill>
                            <a:srgbClr val="FF0000"/>
                          </a:solidFill>
                        </a:rPr>
                        <a:t>Accuracy</a:t>
                      </a:r>
                      <a:endParaRPr lang="en-US" sz="1200" dirty="0">
                        <a:solidFill>
                          <a:srgbClr val="FF0000"/>
                        </a:solidFill>
                      </a:endParaRPr>
                    </a:p>
                  </a:txBody>
                  <a:tcPr/>
                </a:tc>
                <a:tc>
                  <a:txBody>
                    <a:bodyPr/>
                    <a:lstStyle/>
                    <a:p>
                      <a:pPr algn="ctr"/>
                      <a:r>
                        <a:rPr lang="fr-FR" sz="1200" dirty="0" err="1" smtClean="0">
                          <a:solidFill>
                            <a:srgbClr val="FF0000"/>
                          </a:solidFill>
                        </a:rPr>
                        <a:t>Yes</a:t>
                      </a:r>
                      <a:endParaRPr lang="en-US" sz="1200" dirty="0">
                        <a:solidFill>
                          <a:srgbClr val="FF0000"/>
                        </a:solidFill>
                      </a:endParaRPr>
                    </a:p>
                  </a:txBody>
                  <a:tcPr/>
                </a:tc>
                <a:tc>
                  <a:txBody>
                    <a:bodyPr/>
                    <a:lstStyle/>
                    <a:p>
                      <a:pPr algn="ctr"/>
                      <a:r>
                        <a:rPr lang="fr-FR" sz="1200" dirty="0" smtClean="0">
                          <a:solidFill>
                            <a:srgbClr val="FF0000"/>
                          </a:solidFill>
                        </a:rPr>
                        <a:t>No</a:t>
                      </a:r>
                      <a:endParaRPr lang="en-US" sz="1200" dirty="0">
                        <a:solidFill>
                          <a:srgbClr val="FF0000"/>
                        </a:solidFill>
                      </a:endParaRPr>
                    </a:p>
                  </a:txBody>
                  <a:tcPr/>
                </a:tc>
              </a:tr>
            </a:tbl>
          </a:graphicData>
        </a:graphic>
      </p:graphicFrame>
    </p:spTree>
    <p:extLst>
      <p:ext uri="{BB962C8B-B14F-4D97-AF65-F5344CB8AC3E}">
        <p14:creationId xmlns:p14="http://schemas.microsoft.com/office/powerpoint/2010/main" val="29727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096000" cy="1078523"/>
          </a:xfrm>
          <a:solidFill>
            <a:srgbClr val="7030A0"/>
          </a:solidFill>
        </p:spPr>
        <p:txBody>
          <a:bodyPr>
            <a:noAutofit/>
          </a:bodyPr>
          <a:lstStyle/>
          <a:p>
            <a:r>
              <a:rPr lang="en-US" sz="2800" b="1" dirty="0" smtClean="0">
                <a:solidFill>
                  <a:schemeClr val="bg1"/>
                </a:solidFill>
              </a:rPr>
              <a:t>1.2	Detection </a:t>
            </a:r>
            <a:r>
              <a:rPr lang="en-US" sz="2800" b="1" dirty="0" smtClean="0">
                <a:solidFill>
                  <a:schemeClr val="bg1"/>
                </a:solidFill>
              </a:rPr>
              <a:t>with Deep learning</a:t>
            </a:r>
            <a:endParaRPr lang="en-US" sz="2800" b="1" dirty="0">
              <a:solidFill>
                <a:schemeClr val="bg1"/>
              </a:solidFill>
            </a:endParaRPr>
          </a:p>
        </p:txBody>
      </p:sp>
      <p:sp>
        <p:nvSpPr>
          <p:cNvPr id="3" name="Espace réservé du contenu 2"/>
          <p:cNvSpPr>
            <a:spLocks noGrp="1"/>
          </p:cNvSpPr>
          <p:nvPr>
            <p:ph idx="1"/>
          </p:nvPr>
        </p:nvSpPr>
        <p:spPr>
          <a:xfrm>
            <a:off x="707292" y="1387963"/>
            <a:ext cx="10132646" cy="4351338"/>
          </a:xfrm>
        </p:spPr>
        <p:txBody>
          <a:bodyPr>
            <a:normAutofit/>
          </a:bodyPr>
          <a:lstStyle/>
          <a:p>
            <a:endParaRPr lang="fr-FR" sz="1600" dirty="0" smtClean="0"/>
          </a:p>
          <a:p>
            <a:r>
              <a:rPr lang="fr-FR" sz="1600" dirty="0" smtClean="0"/>
              <a:t>CNN</a:t>
            </a:r>
            <a:r>
              <a:rPr lang="fr-FR" sz="1600" dirty="0" smtClean="0">
                <a:sym typeface="Wingdings" panose="05000000000000000000" pitchFamily="2" charset="2"/>
              </a:rPr>
              <a:t>(</a:t>
            </a:r>
            <a:r>
              <a:rPr lang="fr-FR" sz="1600" dirty="0" err="1" smtClean="0">
                <a:sym typeface="Wingdings" panose="05000000000000000000" pitchFamily="2" charset="2"/>
              </a:rPr>
              <a:t>Convolutional</a:t>
            </a:r>
            <a:r>
              <a:rPr lang="fr-FR" sz="1600" dirty="0" smtClean="0">
                <a:sym typeface="Wingdings" panose="05000000000000000000" pitchFamily="2" charset="2"/>
              </a:rPr>
              <a:t> Neural Network):</a:t>
            </a:r>
          </a:p>
          <a:p>
            <a:pPr lvl="1"/>
            <a:r>
              <a:rPr lang="en-US" sz="1400" dirty="0" smtClean="0"/>
              <a:t>CNN </a:t>
            </a:r>
            <a:r>
              <a:rPr lang="en-US" sz="1400" dirty="0"/>
              <a:t>are made up from neurons. </a:t>
            </a:r>
            <a:endParaRPr lang="en-US" sz="1400" dirty="0" smtClean="0"/>
          </a:p>
          <a:p>
            <a:pPr lvl="1"/>
            <a:r>
              <a:rPr lang="en-US" sz="1400" dirty="0" smtClean="0"/>
              <a:t>Each </a:t>
            </a:r>
            <a:r>
              <a:rPr lang="en-US" sz="1400" dirty="0"/>
              <a:t>neuron has a specific </a:t>
            </a:r>
            <a:r>
              <a:rPr lang="en-US" sz="1400" dirty="0" smtClean="0"/>
              <a:t>weight  and </a:t>
            </a:r>
            <a:r>
              <a:rPr lang="en-US" sz="1400" dirty="0"/>
              <a:t>bias. </a:t>
            </a:r>
            <a:endParaRPr lang="en-US" sz="1400" dirty="0" smtClean="0"/>
          </a:p>
          <a:p>
            <a:pPr lvl="1"/>
            <a:r>
              <a:rPr lang="en-US" sz="1400" dirty="0" smtClean="0"/>
              <a:t>CNN-architecture </a:t>
            </a:r>
            <a:r>
              <a:rPr lang="en-US" sz="1400" dirty="0"/>
              <a:t>contains several layers</a:t>
            </a:r>
            <a:r>
              <a:rPr lang="en-US" sz="1400" dirty="0" smtClean="0"/>
              <a:t>.</a:t>
            </a:r>
          </a:p>
          <a:p>
            <a:pPr lvl="1"/>
            <a:r>
              <a:rPr lang="en-US" sz="1400" dirty="0" smtClean="0"/>
              <a:t>Primarily an </a:t>
            </a:r>
            <a:r>
              <a:rPr lang="en-US" sz="1400" dirty="0"/>
              <a:t>input layer, an </a:t>
            </a:r>
            <a:r>
              <a:rPr lang="en-US" sz="1400" dirty="0" err="1"/>
              <a:t>ouput</a:t>
            </a:r>
            <a:r>
              <a:rPr lang="en-US" sz="1400" dirty="0"/>
              <a:t> layer, and hidden layers. </a:t>
            </a:r>
            <a:endParaRPr lang="en-US" sz="1400" dirty="0" smtClean="0"/>
          </a:p>
          <a:p>
            <a:pPr lvl="1"/>
            <a:r>
              <a:rPr lang="en-US" sz="1400" dirty="0" smtClean="0"/>
              <a:t>A </a:t>
            </a:r>
            <a:r>
              <a:rPr lang="en-US" sz="1400" dirty="0"/>
              <a:t>convolutional layer, a pooling </a:t>
            </a:r>
            <a:r>
              <a:rPr lang="en-US" sz="1400" dirty="0" smtClean="0"/>
              <a:t>layer, and </a:t>
            </a:r>
            <a:r>
              <a:rPr lang="en-US" sz="1400" dirty="0"/>
              <a:t>other normalization layers make up the hidden layer. </a:t>
            </a:r>
            <a:endParaRPr lang="en-US" sz="1400" dirty="0" smtClean="0"/>
          </a:p>
          <a:p>
            <a:pPr lvl="1"/>
            <a:r>
              <a:rPr lang="en-US" sz="1400" dirty="0" smtClean="0"/>
              <a:t>A convolution </a:t>
            </a:r>
            <a:r>
              <a:rPr lang="en-US" sz="1400" dirty="0"/>
              <a:t>method is performed by the convolutional layer. </a:t>
            </a:r>
            <a:endParaRPr lang="en-US" sz="1400" dirty="0" smtClean="0"/>
          </a:p>
          <a:p>
            <a:pPr lvl="1"/>
            <a:r>
              <a:rPr lang="en-US" sz="1400" dirty="0" smtClean="0"/>
              <a:t>Convolution </a:t>
            </a:r>
            <a:r>
              <a:rPr lang="en-US" sz="1400" dirty="0"/>
              <a:t>in object </a:t>
            </a:r>
            <a:r>
              <a:rPr lang="en-US" sz="1400" dirty="0" smtClean="0"/>
              <a:t>detection is </a:t>
            </a:r>
            <a:r>
              <a:rPr lang="en-US" sz="1400" dirty="0"/>
              <a:t>a method used to generate an output function from a </a:t>
            </a:r>
            <a:r>
              <a:rPr lang="en-US" sz="1400" dirty="0" smtClean="0"/>
              <a:t>filter.</a:t>
            </a:r>
          </a:p>
          <a:p>
            <a:pPr lvl="1"/>
            <a:r>
              <a:rPr lang="en-US" sz="1400" dirty="0" smtClean="0"/>
              <a:t>The pooling </a:t>
            </a:r>
            <a:r>
              <a:rPr lang="en-US" sz="1400" dirty="0"/>
              <a:t>layer reduce the dimension of the input. </a:t>
            </a:r>
            <a:endParaRPr lang="en-US" sz="1400" dirty="0" smtClean="0"/>
          </a:p>
          <a:p>
            <a:pPr lvl="1"/>
            <a:endParaRPr lang="fr-FR" sz="1400" dirty="0"/>
          </a:p>
          <a:p>
            <a:endParaRPr lang="en-US" sz="1800" dirty="0" smtClean="0"/>
          </a:p>
        </p:txBody>
      </p:sp>
      <p:sp>
        <p:nvSpPr>
          <p:cNvPr id="4" name="Espace réservé de la date 3"/>
          <p:cNvSpPr>
            <a:spLocks noGrp="1"/>
          </p:cNvSpPr>
          <p:nvPr>
            <p:ph type="dt" sz="half" idx="10"/>
          </p:nvPr>
        </p:nvSpPr>
        <p:spPr/>
        <p:txBody>
          <a:bodyPr/>
          <a:lstStyle/>
          <a:p>
            <a:fld id="{F076890B-8C69-4393-A8B3-4C06A6FAB167}" type="datetime4">
              <a:rPr lang="en-US" smtClean="0"/>
              <a:t>March 13, 2024</a:t>
            </a:fld>
            <a:endParaRPr lang="en-US"/>
          </a:p>
        </p:txBody>
      </p:sp>
      <p:sp>
        <p:nvSpPr>
          <p:cNvPr id="5" name="Espace réservé du numéro de diapositive 4"/>
          <p:cNvSpPr>
            <a:spLocks noGrp="1"/>
          </p:cNvSpPr>
          <p:nvPr>
            <p:ph type="sldNum" sz="quarter" idx="12"/>
          </p:nvPr>
        </p:nvSpPr>
        <p:spPr/>
        <p:txBody>
          <a:bodyPr/>
          <a:lstStyle/>
          <a:p>
            <a:fld id="{7E179461-F2CB-430A-90FF-6EAEF8CA229E}" type="slidenum">
              <a:rPr lang="en-US" smtClean="0"/>
              <a:t>5</a:t>
            </a:fld>
            <a:endParaRPr lang="en-US"/>
          </a:p>
        </p:txBody>
      </p:sp>
      <p:graphicFrame>
        <p:nvGraphicFramePr>
          <p:cNvPr id="38" name="Tableau 37"/>
          <p:cNvGraphicFramePr>
            <a:graphicFrameLocks noGrp="1"/>
          </p:cNvGraphicFramePr>
          <p:nvPr>
            <p:extLst>
              <p:ext uri="{D42A27DB-BD31-4B8C-83A1-F6EECF244321}">
                <p14:modId xmlns:p14="http://schemas.microsoft.com/office/powerpoint/2010/main" val="1206243806"/>
              </p:ext>
            </p:extLst>
          </p:nvPr>
        </p:nvGraphicFramePr>
        <p:xfrm>
          <a:off x="2094144" y="4181957"/>
          <a:ext cx="8128000" cy="741680"/>
        </p:xfrm>
        <a:graphic>
          <a:graphicData uri="http://schemas.openxmlformats.org/drawingml/2006/table">
            <a:tbl>
              <a:tblPr firstRow="1" bandRow="1">
                <a:tableStyleId>{F5AB1C69-6EDB-4FF4-983F-18BD219EF322}</a:tableStyleId>
              </a:tblPr>
              <a:tblGrid>
                <a:gridCol w="4064000"/>
                <a:gridCol w="4064000"/>
              </a:tblGrid>
              <a:tr h="370840">
                <a:tc>
                  <a:txBody>
                    <a:bodyPr/>
                    <a:lstStyle/>
                    <a:p>
                      <a:pPr algn="ctr"/>
                      <a:r>
                        <a:rPr lang="fr-FR" dirty="0" err="1" smtClean="0"/>
                        <a:t>Region-Based</a:t>
                      </a:r>
                      <a:r>
                        <a:rPr lang="fr-FR" baseline="0" dirty="0" smtClean="0"/>
                        <a:t> </a:t>
                      </a:r>
                      <a:r>
                        <a:rPr lang="fr-FR" baseline="0" dirty="0" err="1" smtClean="0"/>
                        <a:t>Methods</a:t>
                      </a:r>
                      <a:endParaRPr lang="en-US" dirty="0"/>
                    </a:p>
                  </a:txBody>
                  <a:tcPr/>
                </a:tc>
                <a:tc>
                  <a:txBody>
                    <a:bodyPr/>
                    <a:lstStyle/>
                    <a:p>
                      <a:pPr algn="ctr"/>
                      <a:r>
                        <a:rPr lang="fr-FR" dirty="0" smtClean="0"/>
                        <a:t>Classification</a:t>
                      </a:r>
                      <a:r>
                        <a:rPr lang="fr-FR" baseline="0" dirty="0" smtClean="0"/>
                        <a:t>-</a:t>
                      </a:r>
                      <a:r>
                        <a:rPr lang="fr-FR" baseline="0" dirty="0" err="1" smtClean="0"/>
                        <a:t>Based</a:t>
                      </a:r>
                      <a:r>
                        <a:rPr lang="fr-FR" baseline="0" dirty="0" smtClean="0"/>
                        <a:t> </a:t>
                      </a:r>
                      <a:r>
                        <a:rPr lang="fr-FR" baseline="0" dirty="0" err="1" smtClean="0"/>
                        <a:t>Methods</a:t>
                      </a:r>
                      <a:endParaRPr lang="en-US" dirty="0"/>
                    </a:p>
                  </a:txBody>
                  <a:tcPr/>
                </a:tc>
              </a:tr>
              <a:tr h="370840">
                <a:tc>
                  <a:txBody>
                    <a:bodyPr/>
                    <a:lstStyle/>
                    <a:p>
                      <a:pPr algn="ctr"/>
                      <a:r>
                        <a:rPr lang="fr-FR" dirty="0" smtClean="0"/>
                        <a:t>R-CNN, </a:t>
                      </a:r>
                      <a:r>
                        <a:rPr lang="fr-FR" dirty="0" err="1" smtClean="0"/>
                        <a:t>Faster</a:t>
                      </a:r>
                      <a:r>
                        <a:rPr lang="fr-FR" dirty="0" smtClean="0"/>
                        <a:t> R-CNN</a:t>
                      </a:r>
                      <a:endParaRPr lang="en-US" dirty="0"/>
                    </a:p>
                  </a:txBody>
                  <a:tcPr/>
                </a:tc>
                <a:tc>
                  <a:txBody>
                    <a:bodyPr/>
                    <a:lstStyle/>
                    <a:p>
                      <a:pPr algn="ctr"/>
                      <a:r>
                        <a:rPr lang="fr-FR" dirty="0" smtClean="0"/>
                        <a:t>YOLO, SSD(Single </a:t>
                      </a:r>
                      <a:r>
                        <a:rPr lang="fr-FR" dirty="0" err="1" smtClean="0"/>
                        <a:t>Shot</a:t>
                      </a:r>
                      <a:r>
                        <a:rPr lang="fr-FR" dirty="0" smtClean="0"/>
                        <a:t> Detector)</a:t>
                      </a:r>
                      <a:endParaRPr lang="en-US" dirty="0"/>
                    </a:p>
                  </a:txBody>
                  <a:tcPr/>
                </a:tc>
              </a:tr>
            </a:tbl>
          </a:graphicData>
        </a:graphic>
      </p:graphicFrame>
    </p:spTree>
    <p:extLst>
      <p:ext uri="{BB962C8B-B14F-4D97-AF65-F5344CB8AC3E}">
        <p14:creationId xmlns:p14="http://schemas.microsoft.com/office/powerpoint/2010/main" val="11793826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303146" cy="1078523"/>
          </a:xfrm>
          <a:solidFill>
            <a:srgbClr val="7030A0"/>
          </a:solidFill>
        </p:spPr>
        <p:txBody>
          <a:bodyPr>
            <a:noAutofit/>
          </a:bodyPr>
          <a:lstStyle/>
          <a:p>
            <a:r>
              <a:rPr lang="en-US" sz="2800" b="1" dirty="0" smtClean="0">
                <a:solidFill>
                  <a:schemeClr val="bg1"/>
                </a:solidFill>
              </a:rPr>
              <a:t>1.3</a:t>
            </a:r>
            <a:r>
              <a:rPr lang="en-US" sz="2800" b="1" dirty="0" smtClean="0">
                <a:solidFill>
                  <a:schemeClr val="bg1"/>
                </a:solidFill>
              </a:rPr>
              <a:t>	</a:t>
            </a:r>
            <a:r>
              <a:rPr lang="fr-FR" sz="2800" dirty="0">
                <a:solidFill>
                  <a:schemeClr val="bg1"/>
                </a:solidFill>
              </a:rPr>
              <a:t>YOLO(You </a:t>
            </a:r>
            <a:r>
              <a:rPr lang="fr-FR" sz="2800" dirty="0" err="1">
                <a:solidFill>
                  <a:schemeClr val="bg1"/>
                </a:solidFill>
              </a:rPr>
              <a:t>Only</a:t>
            </a:r>
            <a:r>
              <a:rPr lang="fr-FR" sz="2800" dirty="0">
                <a:solidFill>
                  <a:schemeClr val="bg1"/>
                </a:solidFill>
              </a:rPr>
              <a:t> Look Once</a:t>
            </a:r>
            <a:r>
              <a:rPr lang="fr-FR" sz="2800" dirty="0" smtClean="0">
                <a:solidFill>
                  <a:schemeClr val="bg1"/>
                </a:solidFill>
              </a:rPr>
              <a:t>):</a:t>
            </a:r>
            <a:endParaRPr lang="en-US" sz="2800" b="1" dirty="0">
              <a:solidFill>
                <a:schemeClr val="bg1"/>
              </a:solidFill>
            </a:endParaRPr>
          </a:p>
        </p:txBody>
      </p:sp>
      <p:sp>
        <p:nvSpPr>
          <p:cNvPr id="3" name="Espace réservé du contenu 2"/>
          <p:cNvSpPr>
            <a:spLocks noGrp="1"/>
          </p:cNvSpPr>
          <p:nvPr>
            <p:ph idx="1"/>
          </p:nvPr>
        </p:nvSpPr>
        <p:spPr>
          <a:xfrm>
            <a:off x="707292" y="1387963"/>
            <a:ext cx="10132646" cy="4351338"/>
          </a:xfrm>
        </p:spPr>
        <p:txBody>
          <a:bodyPr>
            <a:normAutofit/>
          </a:bodyPr>
          <a:lstStyle/>
          <a:p>
            <a:r>
              <a:rPr lang="fr-FR" sz="2000" dirty="0" smtClean="0"/>
              <a:t>YOLO(You </a:t>
            </a:r>
            <a:r>
              <a:rPr lang="fr-FR" sz="2000" dirty="0" err="1"/>
              <a:t>O</a:t>
            </a:r>
            <a:r>
              <a:rPr lang="fr-FR" sz="2000" dirty="0" err="1" smtClean="0"/>
              <a:t>nly</a:t>
            </a:r>
            <a:r>
              <a:rPr lang="fr-FR" sz="2000" dirty="0" smtClean="0"/>
              <a:t> Look Once):</a:t>
            </a:r>
          </a:p>
          <a:p>
            <a:pPr lvl="1"/>
            <a:r>
              <a:rPr lang="fr-FR" sz="1600" dirty="0" smtClean="0"/>
              <a:t>One of the </a:t>
            </a:r>
            <a:r>
              <a:rPr lang="fr-FR" sz="1600" dirty="0" err="1" smtClean="0"/>
              <a:t>well</a:t>
            </a:r>
            <a:r>
              <a:rPr lang="fr-FR" sz="1600" dirty="0" smtClean="0"/>
              <a:t> </a:t>
            </a:r>
            <a:r>
              <a:rPr lang="fr-FR" sz="1600" dirty="0" err="1" smtClean="0"/>
              <a:t>known</a:t>
            </a:r>
            <a:r>
              <a:rPr lang="fr-FR" sz="1600" dirty="0" smtClean="0"/>
              <a:t> </a:t>
            </a:r>
            <a:r>
              <a:rPr lang="fr-FR" sz="1600" dirty="0" err="1" smtClean="0"/>
              <a:t>object</a:t>
            </a:r>
            <a:r>
              <a:rPr lang="fr-FR" sz="1600" dirty="0" smtClean="0"/>
              <a:t> </a:t>
            </a:r>
            <a:r>
              <a:rPr lang="fr-FR" sz="1600" dirty="0" err="1" smtClean="0"/>
              <a:t>detection</a:t>
            </a:r>
            <a:r>
              <a:rPr lang="fr-FR" sz="1600" dirty="0" smtClean="0"/>
              <a:t> </a:t>
            </a:r>
            <a:r>
              <a:rPr lang="fr-FR" sz="1600" dirty="0" err="1" smtClean="0"/>
              <a:t>algorithms</a:t>
            </a:r>
            <a:endParaRPr lang="fr-FR" sz="1600" dirty="0" smtClean="0"/>
          </a:p>
          <a:p>
            <a:pPr lvl="1"/>
            <a:r>
              <a:rPr lang="fr-FR" sz="1600" dirty="0" smtClean="0"/>
              <a:t>Speed and </a:t>
            </a:r>
            <a:r>
              <a:rPr lang="fr-FR" sz="1600" dirty="0" err="1" smtClean="0"/>
              <a:t>accurate</a:t>
            </a:r>
            <a:endParaRPr lang="fr-FR" sz="1600" dirty="0" smtClean="0"/>
          </a:p>
          <a:p>
            <a:r>
              <a:rPr lang="fr-FR" sz="2000" dirty="0" smtClean="0"/>
              <a:t>Version of YOLO:</a:t>
            </a:r>
          </a:p>
          <a:p>
            <a:pPr lvl="1"/>
            <a:endParaRPr lang="fr-FR" sz="1600" dirty="0" smtClean="0"/>
          </a:p>
          <a:p>
            <a:pPr lvl="1"/>
            <a:endParaRPr lang="fr-FR" sz="1600" dirty="0" smtClean="0"/>
          </a:p>
          <a:p>
            <a:pPr lvl="1"/>
            <a:endParaRPr lang="fr-FR" sz="1600" dirty="0"/>
          </a:p>
          <a:p>
            <a:pPr lvl="1"/>
            <a:endParaRPr lang="fr-FR" sz="1600" dirty="0" smtClean="0"/>
          </a:p>
          <a:p>
            <a:pPr lvl="1"/>
            <a:endParaRPr lang="fr-FR" sz="1600" dirty="0" smtClean="0"/>
          </a:p>
          <a:p>
            <a:pPr lvl="1"/>
            <a:endParaRPr lang="fr-FR" sz="1600" dirty="0" smtClean="0"/>
          </a:p>
          <a:p>
            <a:pPr lvl="1"/>
            <a:endParaRPr lang="fr-FR" sz="1600" dirty="0" smtClean="0"/>
          </a:p>
        </p:txBody>
      </p:sp>
      <p:sp>
        <p:nvSpPr>
          <p:cNvPr id="4" name="Espace réservé de la date 3"/>
          <p:cNvSpPr>
            <a:spLocks noGrp="1"/>
          </p:cNvSpPr>
          <p:nvPr>
            <p:ph type="dt" sz="half" idx="10"/>
          </p:nvPr>
        </p:nvSpPr>
        <p:spPr/>
        <p:txBody>
          <a:bodyPr/>
          <a:lstStyle/>
          <a:p>
            <a:fld id="{F076890B-8C69-4393-A8B3-4C06A6FAB167}" type="datetime4">
              <a:rPr lang="en-US" smtClean="0"/>
              <a:t>March 13, 2024</a:t>
            </a:fld>
            <a:endParaRPr lang="en-US"/>
          </a:p>
        </p:txBody>
      </p:sp>
      <p:sp>
        <p:nvSpPr>
          <p:cNvPr id="5" name="Espace réservé du numéro de diapositive 4"/>
          <p:cNvSpPr>
            <a:spLocks noGrp="1"/>
          </p:cNvSpPr>
          <p:nvPr>
            <p:ph type="sldNum" sz="quarter" idx="12"/>
          </p:nvPr>
        </p:nvSpPr>
        <p:spPr/>
        <p:txBody>
          <a:bodyPr/>
          <a:lstStyle/>
          <a:p>
            <a:fld id="{7E179461-F2CB-430A-90FF-6EAEF8CA229E}" type="slidenum">
              <a:rPr lang="en-US" smtClean="0"/>
              <a:t>6</a:t>
            </a:fld>
            <a:endParaRPr lang="en-US"/>
          </a:p>
        </p:txBody>
      </p:sp>
      <p:sp>
        <p:nvSpPr>
          <p:cNvPr id="10" name="Rectangle 9"/>
          <p:cNvSpPr/>
          <p:nvPr/>
        </p:nvSpPr>
        <p:spPr>
          <a:xfrm>
            <a:off x="1962269" y="6213644"/>
            <a:ext cx="8868791" cy="646331"/>
          </a:xfrm>
          <a:prstGeom prst="rect">
            <a:avLst/>
          </a:prstGeom>
        </p:spPr>
        <p:txBody>
          <a:bodyPr wrap="square">
            <a:spAutoFit/>
          </a:bodyPr>
          <a:lstStyle/>
          <a:p>
            <a:pPr algn="ctr"/>
            <a:r>
              <a:rPr lang="fr-FR" sz="900" b="1" u="sng" dirty="0" err="1" smtClean="0">
                <a:effectLst>
                  <a:outerShdw blurRad="38100" dist="38100" dir="2700000" algn="tl">
                    <a:srgbClr val="000000">
                      <a:alpha val="43137"/>
                    </a:srgbClr>
                  </a:outerShdw>
                </a:effectLst>
              </a:rPr>
              <a:t>References</a:t>
            </a:r>
            <a:endParaRPr lang="en-US" sz="900" b="1" u="sng" dirty="0" smtClean="0">
              <a:effectLst>
                <a:outerShdw blurRad="38100" dist="38100" dir="2700000" algn="tl">
                  <a:srgbClr val="000000">
                    <a:alpha val="43137"/>
                  </a:srgbClr>
                </a:outerShdw>
              </a:effectLst>
            </a:endParaRPr>
          </a:p>
          <a:p>
            <a:r>
              <a:rPr lang="en-US" sz="900" dirty="0" smtClean="0"/>
              <a:t>Lin</a:t>
            </a:r>
            <a:r>
              <a:rPr lang="en-US" sz="900" dirty="0"/>
              <a:t>, TY. </a:t>
            </a:r>
            <a:r>
              <a:rPr lang="en-US" sz="900" i="1" dirty="0"/>
              <a:t>et al.</a:t>
            </a:r>
            <a:r>
              <a:rPr lang="en-US" sz="900" dirty="0"/>
              <a:t> (2014). Microsoft COCO: Common Objects in Context. In: Fleet, D., </a:t>
            </a:r>
            <a:r>
              <a:rPr lang="en-US" sz="900" dirty="0" err="1"/>
              <a:t>Pajdla</a:t>
            </a:r>
            <a:r>
              <a:rPr lang="en-US" sz="900" dirty="0"/>
              <a:t>, T., Schiele, B., </a:t>
            </a:r>
            <a:r>
              <a:rPr lang="en-US" sz="900" dirty="0" err="1"/>
              <a:t>Tuytelaars</a:t>
            </a:r>
            <a:r>
              <a:rPr lang="en-US" sz="900" dirty="0"/>
              <a:t>, T. (</a:t>
            </a:r>
            <a:r>
              <a:rPr lang="en-US" sz="900" dirty="0" err="1"/>
              <a:t>eds</a:t>
            </a:r>
            <a:r>
              <a:rPr lang="en-US" sz="900" dirty="0"/>
              <a:t>) Computer Vision – ECCV 2014. ECCV 2014. Lecture Notes in Computer Science, </a:t>
            </a:r>
            <a:r>
              <a:rPr lang="en-US" sz="900" dirty="0" err="1"/>
              <a:t>vol</a:t>
            </a:r>
            <a:r>
              <a:rPr lang="en-US" sz="900" dirty="0"/>
              <a:t> 8693. Springer, Cham. </a:t>
            </a:r>
            <a:r>
              <a:rPr lang="en-US" sz="900" dirty="0">
                <a:hlinkClick r:id="rId3"/>
              </a:rPr>
              <a:t>https://</a:t>
            </a:r>
            <a:r>
              <a:rPr lang="en-US" sz="900" dirty="0" smtClean="0">
                <a:hlinkClick r:id="rId3"/>
              </a:rPr>
              <a:t>doi.org/10.1007/978-3-319-10602-1_48</a:t>
            </a:r>
            <a:r>
              <a:rPr lang="en-US" sz="900" dirty="0" smtClean="0"/>
              <a:t>.</a:t>
            </a:r>
          </a:p>
          <a:p>
            <a:r>
              <a:rPr lang="en-US" sz="900" dirty="0" smtClean="0"/>
              <a:t>[</a:t>
            </a:r>
            <a:r>
              <a:rPr lang="en-US" sz="900" dirty="0"/>
              <a:t>74] YoloV5 </a:t>
            </a:r>
            <a:r>
              <a:rPr lang="en-US" sz="900" dirty="0" err="1"/>
              <a:t>Ultralytics</a:t>
            </a:r>
            <a:r>
              <a:rPr lang="en-US" sz="900" dirty="0"/>
              <a:t>. Tips for Best Training </a:t>
            </a:r>
            <a:r>
              <a:rPr lang="en-US" sz="900" dirty="0" err="1"/>
              <a:t>Reults</a:t>
            </a:r>
            <a:r>
              <a:rPr lang="en-US" sz="900" dirty="0"/>
              <a:t>. url: https://</a:t>
            </a:r>
            <a:r>
              <a:rPr lang="en-US" sz="900" dirty="0" smtClean="0"/>
              <a:t>github.com/ultralytics/yolov5/wiki/Tips-for-Best-Training-Results</a:t>
            </a:r>
            <a:r>
              <a:rPr lang="en-US" sz="900" dirty="0"/>
              <a:t>. (accessed: </a:t>
            </a:r>
            <a:r>
              <a:rPr lang="en-US" sz="900" dirty="0" smtClean="0"/>
              <a:t>03.05.2024).</a:t>
            </a:r>
            <a:endParaRPr lang="en-US" sz="900" dirty="0"/>
          </a:p>
        </p:txBody>
      </p:sp>
      <p:pic>
        <p:nvPicPr>
          <p:cNvPr id="17" name="Image 16"/>
          <p:cNvPicPr>
            <a:picLocks noChangeAspect="1"/>
          </p:cNvPicPr>
          <p:nvPr/>
        </p:nvPicPr>
        <p:blipFill>
          <a:blip r:embed="rId4"/>
          <a:stretch>
            <a:fillRect/>
          </a:stretch>
        </p:blipFill>
        <p:spPr>
          <a:xfrm>
            <a:off x="7501954" y="635564"/>
            <a:ext cx="3914775" cy="2743200"/>
          </a:xfrm>
          <a:prstGeom prst="rect">
            <a:avLst/>
          </a:prstGeom>
        </p:spPr>
      </p:pic>
      <p:pic>
        <p:nvPicPr>
          <p:cNvPr id="18" name="Image 17"/>
          <p:cNvPicPr>
            <a:picLocks noChangeAspect="1"/>
          </p:cNvPicPr>
          <p:nvPr/>
        </p:nvPicPr>
        <p:blipFill>
          <a:blip r:embed="rId5"/>
          <a:stretch>
            <a:fillRect/>
          </a:stretch>
        </p:blipFill>
        <p:spPr>
          <a:xfrm>
            <a:off x="7521004" y="3455031"/>
            <a:ext cx="3895725" cy="2781300"/>
          </a:xfrm>
          <a:prstGeom prst="rect">
            <a:avLst/>
          </a:prstGeom>
        </p:spPr>
      </p:pic>
      <p:graphicFrame>
        <p:nvGraphicFramePr>
          <p:cNvPr id="23" name="Tableau 22"/>
          <p:cNvGraphicFramePr>
            <a:graphicFrameLocks noGrp="1"/>
          </p:cNvGraphicFramePr>
          <p:nvPr>
            <p:extLst>
              <p:ext uri="{D42A27DB-BD31-4B8C-83A1-F6EECF244321}">
                <p14:modId xmlns:p14="http://schemas.microsoft.com/office/powerpoint/2010/main" val="183903990"/>
              </p:ext>
            </p:extLst>
          </p:nvPr>
        </p:nvGraphicFramePr>
        <p:xfrm>
          <a:off x="1242381" y="2710266"/>
          <a:ext cx="4394939" cy="2743200"/>
        </p:xfrm>
        <a:graphic>
          <a:graphicData uri="http://schemas.openxmlformats.org/drawingml/2006/table">
            <a:tbl>
              <a:tblPr firstRow="1" bandRow="1">
                <a:tableStyleId>{5C22544A-7EE6-4342-B048-85BDC9FD1C3A}</a:tableStyleId>
              </a:tblPr>
              <a:tblGrid>
                <a:gridCol w="774827"/>
                <a:gridCol w="2459115"/>
                <a:gridCol w="1160997"/>
              </a:tblGrid>
              <a:tr h="274320">
                <a:tc>
                  <a:txBody>
                    <a:bodyPr/>
                    <a:lstStyle/>
                    <a:p>
                      <a:pPr algn="ctr"/>
                      <a:r>
                        <a:rPr lang="fr-FR" sz="1400" dirty="0" smtClean="0"/>
                        <a:t>Version</a:t>
                      </a:r>
                      <a:endParaRPr lang="en-US" sz="1400" dirty="0"/>
                    </a:p>
                  </a:txBody>
                  <a:tcPr/>
                </a:tc>
                <a:tc>
                  <a:txBody>
                    <a:bodyPr/>
                    <a:lstStyle/>
                    <a:p>
                      <a:pPr algn="ctr"/>
                      <a:r>
                        <a:rPr lang="fr-FR" sz="1400" dirty="0" err="1" smtClean="0"/>
                        <a:t>Author</a:t>
                      </a:r>
                      <a:endParaRPr lang="en-US" sz="1400" dirty="0"/>
                    </a:p>
                  </a:txBody>
                  <a:tcPr/>
                </a:tc>
                <a:tc>
                  <a:txBody>
                    <a:bodyPr/>
                    <a:lstStyle/>
                    <a:p>
                      <a:pPr algn="ctr"/>
                      <a:r>
                        <a:rPr lang="fr-FR" sz="1400" dirty="0" smtClean="0"/>
                        <a:t>Release Date</a:t>
                      </a:r>
                      <a:endParaRPr lang="en-US" sz="1400" dirty="0"/>
                    </a:p>
                  </a:txBody>
                  <a:tcPr/>
                </a:tc>
              </a:tr>
              <a:tr h="274320">
                <a:tc>
                  <a:txBody>
                    <a:bodyPr/>
                    <a:lstStyle/>
                    <a:p>
                      <a:pPr algn="ctr"/>
                      <a:r>
                        <a:rPr lang="fr-FR" sz="1400" dirty="0" smtClean="0"/>
                        <a:t>V1</a:t>
                      </a:r>
                      <a:endParaRPr lang="en-US" sz="1400" dirty="0"/>
                    </a:p>
                  </a:txBody>
                  <a:tcPr/>
                </a:tc>
                <a:tc>
                  <a:txBody>
                    <a:bodyPr/>
                    <a:lstStyle/>
                    <a:p>
                      <a:pPr algn="ctr"/>
                      <a:r>
                        <a:rPr lang="fr-FR" sz="1400" dirty="0" smtClean="0"/>
                        <a:t>Joseph</a:t>
                      </a:r>
                      <a:r>
                        <a:rPr lang="fr-FR" sz="1400" baseline="0" dirty="0" smtClean="0"/>
                        <a:t> </a:t>
                      </a:r>
                      <a:r>
                        <a:rPr lang="fr-FR" sz="1400" baseline="0" dirty="0" err="1" smtClean="0"/>
                        <a:t>Redmon</a:t>
                      </a:r>
                      <a:endParaRPr lang="en-US" sz="1400" dirty="0"/>
                    </a:p>
                  </a:txBody>
                  <a:tcPr/>
                </a:tc>
                <a:tc>
                  <a:txBody>
                    <a:bodyPr/>
                    <a:lstStyle/>
                    <a:p>
                      <a:pPr algn="ctr"/>
                      <a:r>
                        <a:rPr lang="fr-FR" sz="1400" dirty="0" smtClean="0"/>
                        <a:t> Jun</a:t>
                      </a:r>
                      <a:r>
                        <a:rPr lang="fr-FR" sz="1400" baseline="0" dirty="0" smtClean="0"/>
                        <a:t> 2015</a:t>
                      </a:r>
                      <a:endParaRPr lang="en-US" sz="1400" dirty="0"/>
                    </a:p>
                  </a:txBody>
                  <a:tcPr/>
                </a:tc>
              </a:tr>
              <a:tr h="274320">
                <a:tc>
                  <a:txBody>
                    <a:bodyPr/>
                    <a:lstStyle/>
                    <a:p>
                      <a:pPr algn="ctr"/>
                      <a:r>
                        <a:rPr lang="fr-FR" sz="1400" dirty="0" smtClean="0"/>
                        <a:t>V2 </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smtClean="0"/>
                        <a:t>Joseph</a:t>
                      </a:r>
                      <a:r>
                        <a:rPr lang="fr-FR" sz="1400" baseline="0" dirty="0" smtClean="0"/>
                        <a:t> </a:t>
                      </a:r>
                      <a:r>
                        <a:rPr lang="fr-FR" sz="1400" baseline="0" dirty="0" err="1" smtClean="0"/>
                        <a:t>Redmon</a:t>
                      </a:r>
                      <a:r>
                        <a:rPr lang="en-US" sz="1400" baseline="0" dirty="0" smtClean="0"/>
                        <a:t> </a:t>
                      </a:r>
                      <a:r>
                        <a:rPr lang="fr-FR" sz="1400" dirty="0" smtClean="0"/>
                        <a:t>and Ali </a:t>
                      </a:r>
                      <a:r>
                        <a:rPr lang="fr-FR" sz="1400" dirty="0" err="1" smtClean="0"/>
                        <a:t>Farhadi</a:t>
                      </a:r>
                      <a:endParaRPr lang="en-US" sz="1400" dirty="0"/>
                    </a:p>
                  </a:txBody>
                  <a:tcPr/>
                </a:tc>
                <a:tc>
                  <a:txBody>
                    <a:bodyPr/>
                    <a:lstStyle/>
                    <a:p>
                      <a:pPr algn="ctr"/>
                      <a:r>
                        <a:rPr lang="fr-FR" sz="1400" dirty="0" err="1" smtClean="0"/>
                        <a:t>Dec</a:t>
                      </a:r>
                      <a:r>
                        <a:rPr lang="fr-FR" sz="1400" dirty="0" smtClean="0"/>
                        <a:t> 2016</a:t>
                      </a:r>
                      <a:endParaRPr lang="en-US" sz="1400" dirty="0"/>
                    </a:p>
                  </a:txBody>
                  <a:tcPr/>
                </a:tc>
              </a:tr>
              <a:tr h="274320">
                <a:tc>
                  <a:txBody>
                    <a:bodyPr/>
                    <a:lstStyle/>
                    <a:p>
                      <a:pPr algn="ctr"/>
                      <a:r>
                        <a:rPr lang="fr-FR" sz="1400" dirty="0" smtClean="0"/>
                        <a:t>V3</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smtClean="0"/>
                        <a:t>Joseph</a:t>
                      </a:r>
                      <a:r>
                        <a:rPr lang="fr-FR" sz="1400" baseline="0" dirty="0" smtClean="0"/>
                        <a:t> </a:t>
                      </a:r>
                      <a:r>
                        <a:rPr lang="fr-FR" sz="1400" baseline="0" dirty="0" err="1" smtClean="0"/>
                        <a:t>Redmon</a:t>
                      </a:r>
                      <a:r>
                        <a:rPr lang="en-US" sz="1400" baseline="0" dirty="0" smtClean="0"/>
                        <a:t> </a:t>
                      </a:r>
                      <a:r>
                        <a:rPr lang="fr-FR" sz="1400" dirty="0" smtClean="0"/>
                        <a:t>and Ali </a:t>
                      </a:r>
                      <a:r>
                        <a:rPr lang="fr-FR" sz="1400" dirty="0" err="1" smtClean="0"/>
                        <a:t>Farhadi</a:t>
                      </a:r>
                      <a:endParaRPr lang="en-US" sz="1400" dirty="0" smtClean="0"/>
                    </a:p>
                  </a:txBody>
                  <a:tcPr/>
                </a:tc>
                <a:tc>
                  <a:txBody>
                    <a:bodyPr/>
                    <a:lstStyle/>
                    <a:p>
                      <a:pPr algn="ctr"/>
                      <a:r>
                        <a:rPr lang="fr-FR" sz="1400" dirty="0" err="1" smtClean="0"/>
                        <a:t>Apr</a:t>
                      </a:r>
                      <a:r>
                        <a:rPr lang="fr-FR" sz="1400" dirty="0" smtClean="0"/>
                        <a:t> 2018</a:t>
                      </a:r>
                      <a:endParaRPr lang="en-US" sz="1400" dirty="0"/>
                    </a:p>
                  </a:txBody>
                  <a:tcPr/>
                </a:tc>
              </a:tr>
              <a:tr h="274320">
                <a:tc>
                  <a:txBody>
                    <a:bodyPr/>
                    <a:lstStyle/>
                    <a:p>
                      <a:pPr algn="ctr"/>
                      <a:r>
                        <a:rPr lang="fr-FR" sz="1400" dirty="0" smtClean="0"/>
                        <a:t>V4</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smtClean="0"/>
                        <a:t>Alexey </a:t>
                      </a:r>
                      <a:r>
                        <a:rPr lang="fr-FR" sz="1400" dirty="0" err="1" smtClean="0"/>
                        <a:t>Bochoknovskity</a:t>
                      </a:r>
                      <a:endParaRPr lang="en-US" sz="1400" dirty="0"/>
                    </a:p>
                  </a:txBody>
                  <a:tcPr/>
                </a:tc>
                <a:tc>
                  <a:txBody>
                    <a:bodyPr/>
                    <a:lstStyle/>
                    <a:p>
                      <a:pPr algn="ctr"/>
                      <a:r>
                        <a:rPr lang="fr-FR" sz="1400" dirty="0" err="1" smtClean="0"/>
                        <a:t>Apr</a:t>
                      </a:r>
                      <a:r>
                        <a:rPr lang="fr-FR" sz="1400" baseline="0" dirty="0" smtClean="0"/>
                        <a:t> 2020</a:t>
                      </a:r>
                      <a:endParaRPr lang="en-US" sz="1400" dirty="0"/>
                    </a:p>
                  </a:txBody>
                  <a:tcPr/>
                </a:tc>
              </a:tr>
              <a:tr h="274320">
                <a:tc>
                  <a:txBody>
                    <a:bodyPr/>
                    <a:lstStyle/>
                    <a:p>
                      <a:pPr algn="ctr"/>
                      <a:r>
                        <a:rPr lang="fr-FR" sz="1400" dirty="0" smtClean="0"/>
                        <a:t>V5</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smtClean="0"/>
                        <a:t>Glenn </a:t>
                      </a:r>
                      <a:r>
                        <a:rPr lang="fr-FR" sz="1400" dirty="0" err="1" smtClean="0"/>
                        <a:t>Jocher</a:t>
                      </a:r>
                      <a:endParaRPr lang="en-US" sz="1400" dirty="0"/>
                    </a:p>
                  </a:txBody>
                  <a:tcPr/>
                </a:tc>
                <a:tc>
                  <a:txBody>
                    <a:bodyPr/>
                    <a:lstStyle/>
                    <a:p>
                      <a:pPr algn="ctr"/>
                      <a:r>
                        <a:rPr lang="fr-FR" sz="1400" dirty="0" smtClean="0"/>
                        <a:t>May 2020</a:t>
                      </a:r>
                      <a:endParaRPr lang="en-US" sz="1400" dirty="0"/>
                    </a:p>
                  </a:txBody>
                  <a:tcPr/>
                </a:tc>
              </a:tr>
              <a:tr h="274320">
                <a:tc>
                  <a:txBody>
                    <a:bodyPr/>
                    <a:lstStyle/>
                    <a:p>
                      <a:pPr algn="ctr"/>
                      <a:r>
                        <a:rPr lang="fr-FR" sz="1400" dirty="0" smtClean="0"/>
                        <a:t>V6 </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smtClean="0"/>
                        <a:t>Li et al.</a:t>
                      </a:r>
                      <a:endParaRPr lang="en-US" sz="1400" dirty="0"/>
                    </a:p>
                  </a:txBody>
                  <a:tcPr/>
                </a:tc>
                <a:tc>
                  <a:txBody>
                    <a:bodyPr/>
                    <a:lstStyle/>
                    <a:p>
                      <a:pPr algn="ctr"/>
                      <a:r>
                        <a:rPr lang="fr-FR" sz="1400" dirty="0" smtClean="0"/>
                        <a:t>Jun 2022</a:t>
                      </a:r>
                      <a:endParaRPr lang="en-US" sz="1400" dirty="0"/>
                    </a:p>
                  </a:txBody>
                  <a:tcPr/>
                </a:tc>
              </a:tr>
              <a:tr h="274320">
                <a:tc>
                  <a:txBody>
                    <a:bodyPr/>
                    <a:lstStyle/>
                    <a:p>
                      <a:pPr algn="ctr"/>
                      <a:r>
                        <a:rPr lang="fr-FR" sz="1400" dirty="0" smtClean="0"/>
                        <a:t>V7</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err="1" smtClean="0"/>
                        <a:t>WongKinYiu</a:t>
                      </a:r>
                      <a:r>
                        <a:rPr lang="en-US" sz="1400" b="0" dirty="0" smtClean="0"/>
                        <a:t> and (</a:t>
                      </a:r>
                      <a:r>
                        <a:rPr lang="en-US" sz="1400" b="0" dirty="0" err="1" smtClean="0"/>
                        <a:t>AlexeyAB</a:t>
                      </a:r>
                      <a:r>
                        <a:rPr lang="en-US" sz="1400" b="0" dirty="0" smtClean="0"/>
                        <a:t>)</a:t>
                      </a:r>
                      <a:endParaRPr lang="en-US" sz="1400" b="0" dirty="0"/>
                    </a:p>
                  </a:txBody>
                  <a:tcPr/>
                </a:tc>
                <a:tc>
                  <a:txBody>
                    <a:bodyPr/>
                    <a:lstStyle/>
                    <a:p>
                      <a:pPr algn="ctr"/>
                      <a:r>
                        <a:rPr lang="fr-FR" sz="1400" dirty="0" err="1" smtClean="0"/>
                        <a:t>Jul</a:t>
                      </a:r>
                      <a:r>
                        <a:rPr lang="fr-FR" sz="1400" dirty="0" smtClean="0"/>
                        <a:t> 2022</a:t>
                      </a:r>
                      <a:endParaRPr lang="en-US" sz="1400" dirty="0"/>
                    </a:p>
                  </a:txBody>
                  <a:tcPr/>
                </a:tc>
              </a:tr>
              <a:tr h="274320">
                <a:tc>
                  <a:txBody>
                    <a:bodyPr/>
                    <a:lstStyle/>
                    <a:p>
                      <a:pPr algn="ctr"/>
                      <a:r>
                        <a:rPr lang="fr-FR" sz="1400" dirty="0" smtClean="0"/>
                        <a:t>V8</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smtClean="0"/>
                        <a:t>Joseph et al.</a:t>
                      </a:r>
                      <a:endParaRPr lang="en-US" sz="1400" b="0" dirty="0"/>
                    </a:p>
                  </a:txBody>
                  <a:tcPr/>
                </a:tc>
                <a:tc>
                  <a:txBody>
                    <a:bodyPr/>
                    <a:lstStyle/>
                    <a:p>
                      <a:pPr algn="ctr"/>
                      <a:r>
                        <a:rPr lang="fr-FR" sz="1400" dirty="0" smtClean="0"/>
                        <a:t>Jan 2023</a:t>
                      </a:r>
                      <a:endParaRPr lang="en-US" sz="1400" dirty="0"/>
                    </a:p>
                  </a:txBody>
                  <a:tcPr/>
                </a:tc>
              </a:tr>
            </a:tbl>
          </a:graphicData>
        </a:graphic>
      </p:graphicFrame>
      <p:sp>
        <p:nvSpPr>
          <p:cNvPr id="24" name="Rectangle 23"/>
          <p:cNvSpPr/>
          <p:nvPr/>
        </p:nvSpPr>
        <p:spPr>
          <a:xfrm>
            <a:off x="2075224" y="5600616"/>
            <a:ext cx="2456155" cy="584775"/>
          </a:xfrm>
          <a:prstGeom prst="rect">
            <a:avLst/>
          </a:prstGeom>
        </p:spPr>
        <p:txBody>
          <a:bodyPr wrap="square">
            <a:spAutoFit/>
          </a:bodyPr>
          <a:lstStyle/>
          <a:p>
            <a:pPr lvl="1"/>
            <a:r>
              <a:rPr lang="fr-FR" sz="1600" b="1" dirty="0">
                <a:solidFill>
                  <a:schemeClr val="accent6"/>
                </a:solidFill>
                <a:effectLst>
                  <a:outerShdw blurRad="38100" dist="38100" dir="2700000" algn="tl">
                    <a:srgbClr val="000000">
                      <a:alpha val="43137"/>
                    </a:srgbClr>
                  </a:outerShdw>
                </a:effectLst>
              </a:rPr>
              <a:t>V8 </a:t>
            </a:r>
            <a:r>
              <a:rPr lang="fr-FR" sz="1600" b="1" dirty="0" err="1">
                <a:solidFill>
                  <a:schemeClr val="accent6"/>
                </a:solidFill>
                <a:effectLst>
                  <a:outerShdw blurRad="38100" dist="38100" dir="2700000" algn="tl">
                    <a:srgbClr val="000000">
                      <a:alpha val="43137"/>
                    </a:srgbClr>
                  </a:outerShdw>
                </a:effectLst>
              </a:rPr>
              <a:t>is</a:t>
            </a:r>
            <a:r>
              <a:rPr lang="fr-FR" sz="1600" b="1" dirty="0">
                <a:solidFill>
                  <a:schemeClr val="accent6"/>
                </a:solidFill>
                <a:effectLst>
                  <a:outerShdw blurRad="38100" dist="38100" dir="2700000" algn="tl">
                    <a:srgbClr val="000000">
                      <a:alpha val="43137"/>
                    </a:srgbClr>
                  </a:outerShdw>
                </a:effectLst>
              </a:rPr>
              <a:t> </a:t>
            </a:r>
            <a:r>
              <a:rPr lang="fr-FR" sz="1600" b="1" dirty="0" err="1">
                <a:solidFill>
                  <a:schemeClr val="accent6"/>
                </a:solidFill>
                <a:effectLst>
                  <a:outerShdw blurRad="38100" dist="38100" dir="2700000" algn="tl">
                    <a:srgbClr val="000000">
                      <a:alpha val="43137"/>
                    </a:srgbClr>
                  </a:outerShdw>
                </a:effectLst>
              </a:rPr>
              <a:t>fastest</a:t>
            </a:r>
            <a:r>
              <a:rPr lang="fr-FR" sz="1600" b="1" dirty="0">
                <a:solidFill>
                  <a:schemeClr val="accent6"/>
                </a:solidFill>
                <a:effectLst>
                  <a:outerShdw blurRad="38100" dist="38100" dir="2700000" algn="tl">
                    <a:srgbClr val="000000">
                      <a:alpha val="43137"/>
                    </a:srgbClr>
                  </a:outerShdw>
                </a:effectLst>
              </a:rPr>
              <a:t>.</a:t>
            </a:r>
          </a:p>
          <a:p>
            <a:pPr lvl="1"/>
            <a:r>
              <a:rPr lang="fr-FR" sz="1600" b="1" dirty="0">
                <a:solidFill>
                  <a:schemeClr val="accent6"/>
                </a:solidFill>
                <a:effectLst>
                  <a:outerShdw blurRad="38100" dist="38100" dir="2700000" algn="tl">
                    <a:srgbClr val="000000">
                      <a:alpha val="43137"/>
                    </a:srgbClr>
                  </a:outerShdw>
                </a:effectLst>
              </a:rPr>
              <a:t>V8 </a:t>
            </a:r>
            <a:r>
              <a:rPr lang="fr-FR" sz="1600" b="1" dirty="0" err="1">
                <a:solidFill>
                  <a:schemeClr val="accent6"/>
                </a:solidFill>
                <a:effectLst>
                  <a:outerShdw blurRad="38100" dist="38100" dir="2700000" algn="tl">
                    <a:srgbClr val="000000">
                      <a:alpha val="43137"/>
                    </a:srgbClr>
                  </a:outerShdw>
                </a:effectLst>
              </a:rPr>
              <a:t>is</a:t>
            </a:r>
            <a:r>
              <a:rPr lang="fr-FR" sz="1600" b="1" dirty="0">
                <a:solidFill>
                  <a:schemeClr val="accent6"/>
                </a:solidFill>
                <a:effectLst>
                  <a:outerShdw blurRad="38100" dist="38100" dir="2700000" algn="tl">
                    <a:srgbClr val="000000">
                      <a:alpha val="43137"/>
                    </a:srgbClr>
                  </a:outerShdw>
                </a:effectLst>
              </a:rPr>
              <a:t> light </a:t>
            </a:r>
            <a:r>
              <a:rPr lang="fr-FR" sz="1600" b="1" dirty="0" err="1">
                <a:solidFill>
                  <a:schemeClr val="accent6"/>
                </a:solidFill>
                <a:effectLst>
                  <a:outerShdw blurRad="38100" dist="38100" dir="2700000" algn="tl">
                    <a:srgbClr val="000000">
                      <a:alpha val="43137"/>
                    </a:srgbClr>
                  </a:outerShdw>
                </a:effectLst>
              </a:rPr>
              <a:t>weight</a:t>
            </a:r>
            <a:endParaRPr lang="fr-FR" sz="1600" b="1" dirty="0">
              <a:solidFill>
                <a:schemeClr val="accent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910520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096000" cy="1078523"/>
          </a:xfrm>
          <a:solidFill>
            <a:srgbClr val="7030A0"/>
          </a:solidFill>
        </p:spPr>
        <p:txBody>
          <a:bodyPr>
            <a:noAutofit/>
          </a:bodyPr>
          <a:lstStyle/>
          <a:p>
            <a:r>
              <a:rPr lang="en-US" sz="2800" b="1" dirty="0" smtClean="0">
                <a:solidFill>
                  <a:schemeClr val="bg1"/>
                </a:solidFill>
              </a:rPr>
              <a:t>1.4	YOLO </a:t>
            </a:r>
            <a:r>
              <a:rPr lang="en-US" sz="2800" b="1" dirty="0" smtClean="0">
                <a:solidFill>
                  <a:schemeClr val="bg1"/>
                </a:solidFill>
              </a:rPr>
              <a:t>v8</a:t>
            </a:r>
            <a:endParaRPr lang="en-US" sz="2800" b="1" dirty="0">
              <a:solidFill>
                <a:schemeClr val="bg1"/>
              </a:solidFill>
            </a:endParaRPr>
          </a:p>
        </p:txBody>
      </p:sp>
      <p:sp>
        <p:nvSpPr>
          <p:cNvPr id="3" name="Espace réservé du contenu 2"/>
          <p:cNvSpPr>
            <a:spLocks noGrp="1"/>
          </p:cNvSpPr>
          <p:nvPr>
            <p:ph idx="1"/>
          </p:nvPr>
        </p:nvSpPr>
        <p:spPr>
          <a:xfrm>
            <a:off x="0" y="1078523"/>
            <a:ext cx="10132646" cy="4351338"/>
          </a:xfrm>
        </p:spPr>
        <p:txBody>
          <a:bodyPr>
            <a:normAutofit/>
          </a:bodyPr>
          <a:lstStyle/>
          <a:p>
            <a:r>
              <a:rPr lang="en-US" sz="1600" b="1" dirty="0" smtClean="0"/>
              <a:t>The </a:t>
            </a:r>
            <a:r>
              <a:rPr lang="en-US" sz="1600" b="1" dirty="0"/>
              <a:t>architecture </a:t>
            </a:r>
            <a:r>
              <a:rPr lang="en-US" sz="1600" dirty="0"/>
              <a:t>consists of a backbone, neck, and head. </a:t>
            </a:r>
            <a:endParaRPr lang="en-US" sz="1600" dirty="0" smtClean="0"/>
          </a:p>
          <a:p>
            <a:r>
              <a:rPr lang="en-US" sz="1600" b="1" dirty="0" smtClean="0"/>
              <a:t>The backbone, </a:t>
            </a:r>
            <a:r>
              <a:rPr lang="en-US" sz="1600" dirty="0"/>
              <a:t>is a pre-trained Convolutional Neural Network (CNN</a:t>
            </a:r>
            <a:r>
              <a:rPr lang="en-US" sz="1600" dirty="0" smtClean="0"/>
              <a:t>):</a:t>
            </a:r>
          </a:p>
          <a:p>
            <a:pPr lvl="1"/>
            <a:r>
              <a:rPr lang="en-US" sz="1200" dirty="0" smtClean="0"/>
              <a:t>that </a:t>
            </a:r>
            <a:r>
              <a:rPr lang="en-US" sz="1200" dirty="0"/>
              <a:t>extracts low, medium, and high-level feature maps from an input image. </a:t>
            </a:r>
            <a:endParaRPr lang="en-US" sz="1200" dirty="0" smtClean="0"/>
          </a:p>
          <a:p>
            <a:r>
              <a:rPr lang="en-US" sz="1600" b="1" dirty="0" smtClean="0"/>
              <a:t>The neck, </a:t>
            </a:r>
            <a:r>
              <a:rPr lang="en-US" sz="1600" dirty="0"/>
              <a:t>merges </a:t>
            </a:r>
            <a:r>
              <a:rPr lang="en-US" sz="1600" dirty="0" smtClean="0"/>
              <a:t>feature </a:t>
            </a:r>
            <a:r>
              <a:rPr lang="en-US" sz="1600" dirty="0"/>
              <a:t>maps using path aggregation blocks like the Feature Pyramid Network (FPN). </a:t>
            </a:r>
            <a:endParaRPr lang="en-US" sz="1600" dirty="0" smtClean="0"/>
          </a:p>
          <a:p>
            <a:r>
              <a:rPr lang="en-US" sz="1600" b="1" dirty="0"/>
              <a:t>T</a:t>
            </a:r>
            <a:r>
              <a:rPr lang="en-US" sz="1600" b="1" dirty="0" smtClean="0"/>
              <a:t>he </a:t>
            </a:r>
            <a:r>
              <a:rPr lang="en-US" sz="1600" b="1" dirty="0"/>
              <a:t>head</a:t>
            </a:r>
            <a:r>
              <a:rPr lang="en-US" sz="1600" dirty="0"/>
              <a:t>, classifying objects and predicting bounding boxes</a:t>
            </a:r>
            <a:r>
              <a:rPr lang="en-US" sz="1600" dirty="0" smtClean="0"/>
              <a:t>.</a:t>
            </a:r>
            <a:endParaRPr lang="fr-FR" sz="1600" dirty="0"/>
          </a:p>
        </p:txBody>
      </p:sp>
      <p:sp>
        <p:nvSpPr>
          <p:cNvPr id="4" name="Espace réservé de la date 3"/>
          <p:cNvSpPr>
            <a:spLocks noGrp="1"/>
          </p:cNvSpPr>
          <p:nvPr>
            <p:ph type="dt" sz="half" idx="10"/>
          </p:nvPr>
        </p:nvSpPr>
        <p:spPr/>
        <p:txBody>
          <a:bodyPr/>
          <a:lstStyle/>
          <a:p>
            <a:fld id="{F076890B-8C69-4393-A8B3-4C06A6FAB167}" type="datetime4">
              <a:rPr lang="en-US" smtClean="0"/>
              <a:t>March 13, 2024</a:t>
            </a:fld>
            <a:endParaRPr lang="en-US"/>
          </a:p>
        </p:txBody>
      </p:sp>
      <p:sp>
        <p:nvSpPr>
          <p:cNvPr id="5" name="Espace réservé du numéro de diapositive 4"/>
          <p:cNvSpPr>
            <a:spLocks noGrp="1"/>
          </p:cNvSpPr>
          <p:nvPr>
            <p:ph type="sldNum" sz="quarter" idx="12"/>
          </p:nvPr>
        </p:nvSpPr>
        <p:spPr/>
        <p:txBody>
          <a:bodyPr/>
          <a:lstStyle/>
          <a:p>
            <a:fld id="{7E179461-F2CB-430A-90FF-6EAEF8CA229E}" type="slidenum">
              <a:rPr lang="en-US" smtClean="0"/>
              <a:t>7</a:t>
            </a:fld>
            <a:endParaRPr lang="en-US"/>
          </a:p>
        </p:txBody>
      </p:sp>
      <p:pic>
        <p:nvPicPr>
          <p:cNvPr id="6" name="Image 5"/>
          <p:cNvPicPr>
            <a:picLocks noChangeAspect="1"/>
          </p:cNvPicPr>
          <p:nvPr/>
        </p:nvPicPr>
        <p:blipFill>
          <a:blip r:embed="rId3"/>
          <a:stretch>
            <a:fillRect/>
          </a:stretch>
        </p:blipFill>
        <p:spPr>
          <a:xfrm>
            <a:off x="6891198" y="354623"/>
            <a:ext cx="4552950" cy="1447800"/>
          </a:xfrm>
          <a:prstGeom prst="rect">
            <a:avLst/>
          </a:prstGeom>
        </p:spPr>
      </p:pic>
      <p:pic>
        <p:nvPicPr>
          <p:cNvPr id="7" name="Image 6"/>
          <p:cNvPicPr>
            <a:picLocks noChangeAspect="1"/>
          </p:cNvPicPr>
          <p:nvPr/>
        </p:nvPicPr>
        <p:blipFill>
          <a:blip r:embed="rId4"/>
          <a:stretch>
            <a:fillRect/>
          </a:stretch>
        </p:blipFill>
        <p:spPr>
          <a:xfrm>
            <a:off x="5666913" y="2755900"/>
            <a:ext cx="6419850" cy="3600450"/>
          </a:xfrm>
          <a:prstGeom prst="rect">
            <a:avLst/>
          </a:prstGeom>
        </p:spPr>
      </p:pic>
      <p:sp>
        <p:nvSpPr>
          <p:cNvPr id="8" name="Rectangle 7"/>
          <p:cNvSpPr/>
          <p:nvPr/>
        </p:nvSpPr>
        <p:spPr>
          <a:xfrm>
            <a:off x="127246" y="4079118"/>
            <a:ext cx="5539667" cy="1200329"/>
          </a:xfrm>
          <a:prstGeom prst="rect">
            <a:avLst/>
          </a:prstGeom>
        </p:spPr>
        <p:txBody>
          <a:bodyPr wrap="square">
            <a:spAutoFit/>
          </a:bodyPr>
          <a:lstStyle/>
          <a:p>
            <a:r>
              <a:rPr lang="en-US" b="1" dirty="0"/>
              <a:t>Anchor Free </a:t>
            </a:r>
            <a:r>
              <a:rPr lang="en-US" b="1" dirty="0" smtClean="0"/>
              <a:t>Detection:</a:t>
            </a:r>
            <a:endParaRPr lang="en-US" b="1" dirty="0"/>
          </a:p>
          <a:p>
            <a:r>
              <a:rPr lang="en-US" dirty="0"/>
              <a:t>YOLOv8 is an anchor-free model. This means it predicts directly the center of an object instead of the offset from a </a:t>
            </a:r>
            <a:r>
              <a:rPr lang="en-US" dirty="0" smtClean="0"/>
              <a:t>known anchor box.</a:t>
            </a:r>
            <a:endParaRPr lang="en-US" dirty="0"/>
          </a:p>
        </p:txBody>
      </p:sp>
    </p:spTree>
    <p:extLst>
      <p:ext uri="{BB962C8B-B14F-4D97-AF65-F5344CB8AC3E}">
        <p14:creationId xmlns:p14="http://schemas.microsoft.com/office/powerpoint/2010/main" val="27951166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072554" cy="1078523"/>
          </a:xfrm>
          <a:solidFill>
            <a:srgbClr val="7030A0"/>
          </a:solidFill>
        </p:spPr>
        <p:txBody>
          <a:bodyPr>
            <a:noAutofit/>
          </a:bodyPr>
          <a:lstStyle/>
          <a:p>
            <a:r>
              <a:rPr lang="fr-FR" sz="3200" b="1" dirty="0" smtClean="0">
                <a:solidFill>
                  <a:schemeClr val="bg1"/>
                </a:solidFill>
              </a:rPr>
              <a:t>2</a:t>
            </a:r>
            <a:r>
              <a:rPr lang="fr-FR" sz="3200" b="1" dirty="0" smtClean="0">
                <a:solidFill>
                  <a:schemeClr val="bg1"/>
                </a:solidFill>
              </a:rPr>
              <a:t>	</a:t>
            </a:r>
            <a:r>
              <a:rPr lang="en-US" sz="3200" b="1" dirty="0">
                <a:solidFill>
                  <a:schemeClr val="bg1"/>
                </a:solidFill>
              </a:rPr>
              <a:t> Sensor Integration:</a:t>
            </a:r>
            <a:r>
              <a:rPr lang="en-US" sz="3200" dirty="0">
                <a:solidFill>
                  <a:schemeClr val="bg1"/>
                </a:solidFill>
              </a:rPr>
              <a:t> </a:t>
            </a:r>
            <a:endParaRPr lang="en-US" sz="3200" b="1" dirty="0">
              <a:solidFill>
                <a:schemeClr val="bg1"/>
              </a:solidFill>
            </a:endParaRPr>
          </a:p>
        </p:txBody>
      </p:sp>
      <p:sp>
        <p:nvSpPr>
          <p:cNvPr id="3" name="Espace réservé du contenu 2"/>
          <p:cNvSpPr>
            <a:spLocks noGrp="1"/>
          </p:cNvSpPr>
          <p:nvPr>
            <p:ph idx="1"/>
          </p:nvPr>
        </p:nvSpPr>
        <p:spPr>
          <a:xfrm>
            <a:off x="496277" y="1429788"/>
            <a:ext cx="9991969" cy="4351338"/>
          </a:xfrm>
        </p:spPr>
        <p:txBody>
          <a:bodyPr>
            <a:normAutofit/>
          </a:bodyPr>
          <a:lstStyle/>
          <a:p>
            <a:r>
              <a:rPr lang="fr-FR" b="1" dirty="0" err="1" smtClean="0"/>
              <a:t>Zivid</a:t>
            </a:r>
            <a:r>
              <a:rPr lang="fr-FR" b="1" dirty="0" smtClean="0"/>
              <a:t> One+:</a:t>
            </a:r>
          </a:p>
          <a:p>
            <a:pPr lvl="1"/>
            <a:r>
              <a:rPr lang="en-US" dirty="0" smtClean="0"/>
              <a:t>A RGB-D </a:t>
            </a:r>
            <a:r>
              <a:rPr lang="en-US" dirty="0"/>
              <a:t>camera which </a:t>
            </a:r>
            <a:r>
              <a:rPr lang="en-US" dirty="0" smtClean="0"/>
              <a:t>combines 2D </a:t>
            </a:r>
            <a:r>
              <a:rPr lang="en-US" dirty="0"/>
              <a:t>images with the 3D technology, structured light. </a:t>
            </a:r>
            <a:endParaRPr lang="fr-FR" dirty="0" smtClean="0"/>
          </a:p>
          <a:p>
            <a:pPr lvl="1"/>
            <a:r>
              <a:rPr lang="en-US" dirty="0"/>
              <a:t>1920 x 1200 resolution, </a:t>
            </a:r>
            <a:r>
              <a:rPr lang="en-US" dirty="0" smtClean="0"/>
              <a:t>i.e. 2.3Mpixel</a:t>
            </a:r>
          </a:p>
          <a:p>
            <a:r>
              <a:rPr lang="en-US" dirty="0" smtClean="0"/>
              <a:t> </a:t>
            </a:r>
            <a:r>
              <a:rPr lang="en-US" b="1" dirty="0" smtClean="0"/>
              <a:t>Induction sensor:</a:t>
            </a:r>
          </a:p>
          <a:p>
            <a:pPr lvl="2"/>
            <a:r>
              <a:rPr lang="en-US" dirty="0" smtClean="0"/>
              <a:t>Information about electrical conductivity</a:t>
            </a:r>
          </a:p>
          <a:p>
            <a:pPr lvl="2"/>
            <a:r>
              <a:rPr lang="en-US" dirty="0" smtClean="0"/>
              <a:t>Electromagnetic field </a:t>
            </a:r>
            <a:r>
              <a:rPr lang="en-US" dirty="0"/>
              <a:t>changes and signal fluctuations </a:t>
            </a:r>
            <a:r>
              <a:rPr lang="en-US" dirty="0" smtClean="0"/>
              <a:t>are measurable </a:t>
            </a:r>
          </a:p>
          <a:p>
            <a:r>
              <a:rPr lang="en-US" b="1" dirty="0" smtClean="0"/>
              <a:t>Computer Hardware:</a:t>
            </a:r>
            <a:r>
              <a:rPr lang="en-US" dirty="0"/>
              <a:t/>
            </a:r>
            <a:br>
              <a:rPr lang="en-US" dirty="0"/>
            </a:br>
            <a:r>
              <a:rPr lang="en-US" dirty="0"/>
              <a:t> </a:t>
            </a:r>
            <a:endParaRPr lang="en-US" dirty="0" smtClean="0"/>
          </a:p>
          <a:p>
            <a:pPr marL="914400" lvl="2" indent="0">
              <a:buNone/>
            </a:pPr>
            <a:r>
              <a:rPr lang="en-US" dirty="0"/>
              <a:t/>
            </a:r>
            <a:br>
              <a:rPr lang="en-US" dirty="0"/>
            </a:br>
            <a:endParaRPr lang="fr-FR" dirty="0" smtClean="0"/>
          </a:p>
          <a:p>
            <a:endParaRPr lang="en-US" dirty="0"/>
          </a:p>
        </p:txBody>
      </p:sp>
      <p:sp>
        <p:nvSpPr>
          <p:cNvPr id="4" name="Espace réservé de la date 3"/>
          <p:cNvSpPr>
            <a:spLocks noGrp="1"/>
          </p:cNvSpPr>
          <p:nvPr>
            <p:ph type="dt" sz="half" idx="10"/>
          </p:nvPr>
        </p:nvSpPr>
        <p:spPr/>
        <p:txBody>
          <a:bodyPr/>
          <a:lstStyle/>
          <a:p>
            <a:fld id="{5F912E05-E6DF-4DEF-A639-0FA5636F74D1}" type="datetime4">
              <a:rPr lang="en-US" smtClean="0"/>
              <a:t>March 13, 2024</a:t>
            </a:fld>
            <a:endParaRPr lang="en-US"/>
          </a:p>
        </p:txBody>
      </p:sp>
      <p:sp>
        <p:nvSpPr>
          <p:cNvPr id="7" name="Espace réservé du numéro de diapositive 6"/>
          <p:cNvSpPr>
            <a:spLocks noGrp="1"/>
          </p:cNvSpPr>
          <p:nvPr>
            <p:ph type="sldNum" sz="quarter" idx="12"/>
          </p:nvPr>
        </p:nvSpPr>
        <p:spPr/>
        <p:txBody>
          <a:bodyPr/>
          <a:lstStyle/>
          <a:p>
            <a:fld id="{7E179461-F2CB-430A-90FF-6EAEF8CA229E}" type="slidenum">
              <a:rPr lang="en-US" smtClean="0"/>
              <a:t>8</a:t>
            </a:fld>
            <a:endParaRPr lang="en-US"/>
          </a:p>
        </p:txBody>
      </p:sp>
      <p:pic>
        <p:nvPicPr>
          <p:cNvPr id="5" name="Image 4"/>
          <p:cNvPicPr>
            <a:picLocks noChangeAspect="1"/>
          </p:cNvPicPr>
          <p:nvPr/>
        </p:nvPicPr>
        <p:blipFill>
          <a:blip r:embed="rId3"/>
          <a:stretch>
            <a:fillRect/>
          </a:stretch>
        </p:blipFill>
        <p:spPr>
          <a:xfrm>
            <a:off x="2889727" y="4770316"/>
            <a:ext cx="6181725" cy="1362075"/>
          </a:xfrm>
          <a:prstGeom prst="rect">
            <a:avLst/>
          </a:prstGeom>
        </p:spPr>
      </p:pic>
    </p:spTree>
    <p:extLst>
      <p:ext uri="{BB962C8B-B14F-4D97-AF65-F5344CB8AC3E}">
        <p14:creationId xmlns:p14="http://schemas.microsoft.com/office/powerpoint/2010/main" val="176959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197600" cy="1078523"/>
          </a:xfrm>
          <a:solidFill>
            <a:srgbClr val="7030A0"/>
          </a:solidFill>
        </p:spPr>
        <p:txBody>
          <a:bodyPr>
            <a:noAutofit/>
          </a:bodyPr>
          <a:lstStyle/>
          <a:p>
            <a:r>
              <a:rPr lang="fr-FR" sz="2400" b="1" dirty="0" smtClean="0">
                <a:solidFill>
                  <a:schemeClr val="bg1"/>
                </a:solidFill>
              </a:rPr>
              <a:t>2.1</a:t>
            </a:r>
            <a:r>
              <a:rPr lang="fr-FR" sz="2400" b="1" dirty="0" smtClean="0">
                <a:solidFill>
                  <a:schemeClr val="bg1"/>
                </a:solidFill>
              </a:rPr>
              <a:t>	</a:t>
            </a:r>
            <a:r>
              <a:rPr lang="en-US" sz="2400" b="1" dirty="0"/>
              <a:t> </a:t>
            </a:r>
            <a:r>
              <a:rPr lang="en-US" sz="2400" b="1" dirty="0">
                <a:solidFill>
                  <a:schemeClr val="bg1"/>
                </a:solidFill>
              </a:rPr>
              <a:t>Deployment: </a:t>
            </a:r>
            <a:endParaRPr lang="en-US" sz="3200" b="1" dirty="0">
              <a:solidFill>
                <a:schemeClr val="bg1"/>
              </a:solidFill>
            </a:endParaRPr>
          </a:p>
        </p:txBody>
      </p:sp>
      <p:sp>
        <p:nvSpPr>
          <p:cNvPr id="3" name="Espace réservé du contenu 2"/>
          <p:cNvSpPr>
            <a:spLocks noGrp="1"/>
          </p:cNvSpPr>
          <p:nvPr>
            <p:ph idx="1"/>
          </p:nvPr>
        </p:nvSpPr>
        <p:spPr>
          <a:xfrm>
            <a:off x="926123" y="1202510"/>
            <a:ext cx="9991969" cy="4351338"/>
          </a:xfrm>
        </p:spPr>
        <p:txBody>
          <a:bodyPr>
            <a:normAutofit/>
          </a:bodyPr>
          <a:lstStyle/>
          <a:p>
            <a:pPr marL="821255" lvl="1" indent="-342900"/>
            <a:r>
              <a:rPr lang="fr-FR" b="1" dirty="0" smtClean="0"/>
              <a:t>ROS:</a:t>
            </a:r>
          </a:p>
          <a:p>
            <a:pPr marL="1278455" lvl="2" indent="-342900"/>
            <a:r>
              <a:rPr lang="en-US" dirty="0">
                <a:hlinkClick r:id="rId3"/>
              </a:rPr>
              <a:t>ROS</a:t>
            </a:r>
            <a:r>
              <a:rPr lang="en-US" dirty="0"/>
              <a:t> is a meta-operating system for robots</a:t>
            </a:r>
            <a:r>
              <a:rPr lang="en-US" dirty="0" smtClean="0"/>
              <a:t>.</a:t>
            </a:r>
          </a:p>
          <a:p>
            <a:pPr marL="1278455" lvl="2" indent="-342900"/>
            <a:r>
              <a:rPr lang="en-US" dirty="0"/>
              <a:t>N</a:t>
            </a:r>
            <a:r>
              <a:rPr lang="en-US" dirty="0" smtClean="0"/>
              <a:t>umber </a:t>
            </a:r>
            <a:r>
              <a:rPr lang="en-US" dirty="0"/>
              <a:t>of independent nodes, each of which communicates with the other nodes using a publish/subscribe messaging model</a:t>
            </a:r>
            <a:r>
              <a:rPr lang="en-US" dirty="0" smtClean="0"/>
              <a:t>.</a:t>
            </a:r>
          </a:p>
          <a:p>
            <a:pPr marL="821255" lvl="1" indent="-342900"/>
            <a:r>
              <a:rPr lang="fr-FR" b="1" dirty="0" err="1" smtClean="0"/>
              <a:t>Realtime</a:t>
            </a:r>
            <a:r>
              <a:rPr lang="fr-FR" b="1" dirty="0" smtClean="0"/>
              <a:t> </a:t>
            </a:r>
            <a:r>
              <a:rPr lang="fr-FR" b="1" dirty="0" err="1" smtClean="0"/>
              <a:t>implementation</a:t>
            </a:r>
            <a:r>
              <a:rPr lang="fr-FR" b="1" dirty="0" smtClean="0"/>
              <a:t>:</a:t>
            </a:r>
          </a:p>
          <a:p>
            <a:pPr marL="1278455" lvl="2" indent="-342900"/>
            <a:r>
              <a:rPr lang="fr-FR" b="1" dirty="0" err="1" smtClean="0"/>
              <a:t>Edge</a:t>
            </a:r>
            <a:r>
              <a:rPr lang="fr-FR" b="1" dirty="0" smtClean="0"/>
              <a:t> </a:t>
            </a:r>
            <a:r>
              <a:rPr lang="fr-FR" b="1" dirty="0" err="1" smtClean="0"/>
              <a:t>computing</a:t>
            </a:r>
            <a:endParaRPr lang="fr-FR" b="1" dirty="0" smtClean="0"/>
          </a:p>
          <a:p>
            <a:pPr marL="1278455" lvl="2" indent="-342900"/>
            <a:r>
              <a:rPr lang="fr-FR" b="1" dirty="0" smtClean="0"/>
              <a:t>Cloud </a:t>
            </a:r>
            <a:r>
              <a:rPr lang="fr-FR" b="1" dirty="0" err="1"/>
              <a:t>c</a:t>
            </a:r>
            <a:r>
              <a:rPr lang="fr-FR" b="1" dirty="0" err="1" smtClean="0"/>
              <a:t>omputing</a:t>
            </a:r>
            <a:endParaRPr lang="fr-FR" b="1" dirty="0" smtClean="0"/>
          </a:p>
          <a:p>
            <a:pPr marL="478355" lvl="1" indent="0">
              <a:buNone/>
            </a:pPr>
            <a:endParaRPr lang="en-US" dirty="0"/>
          </a:p>
        </p:txBody>
      </p:sp>
      <p:sp>
        <p:nvSpPr>
          <p:cNvPr id="19" name="Espace réservé de la date 18"/>
          <p:cNvSpPr>
            <a:spLocks noGrp="1"/>
          </p:cNvSpPr>
          <p:nvPr>
            <p:ph type="dt" sz="half" idx="10"/>
          </p:nvPr>
        </p:nvSpPr>
        <p:spPr/>
        <p:txBody>
          <a:bodyPr/>
          <a:lstStyle/>
          <a:p>
            <a:fld id="{5BDEDAB4-43EA-40C0-8081-D18F7A6BF74A}" type="datetime4">
              <a:rPr lang="en-US" smtClean="0"/>
              <a:t>March 13, 2024</a:t>
            </a:fld>
            <a:endParaRPr lang="en-US"/>
          </a:p>
        </p:txBody>
      </p:sp>
      <p:sp>
        <p:nvSpPr>
          <p:cNvPr id="20" name="Espace réservé du numéro de diapositive 19"/>
          <p:cNvSpPr>
            <a:spLocks noGrp="1"/>
          </p:cNvSpPr>
          <p:nvPr>
            <p:ph type="sldNum" sz="quarter" idx="12"/>
          </p:nvPr>
        </p:nvSpPr>
        <p:spPr/>
        <p:txBody>
          <a:bodyPr/>
          <a:lstStyle/>
          <a:p>
            <a:fld id="{7E179461-F2CB-430A-90FF-6EAEF8CA229E}" type="slidenum">
              <a:rPr lang="en-US" smtClean="0"/>
              <a:t>9</a:t>
            </a:fld>
            <a:endParaRPr lang="en-US"/>
          </a:p>
        </p:txBody>
      </p:sp>
      <p:graphicFrame>
        <p:nvGraphicFramePr>
          <p:cNvPr id="4" name="Tableau 3"/>
          <p:cNvGraphicFramePr>
            <a:graphicFrameLocks noGrp="1"/>
          </p:cNvGraphicFramePr>
          <p:nvPr>
            <p:extLst>
              <p:ext uri="{D42A27DB-BD31-4B8C-83A1-F6EECF244321}">
                <p14:modId xmlns:p14="http://schemas.microsoft.com/office/powerpoint/2010/main" val="3786047871"/>
              </p:ext>
            </p:extLst>
          </p:nvPr>
        </p:nvGraphicFramePr>
        <p:xfrm>
          <a:off x="3098800" y="3691926"/>
          <a:ext cx="6715464" cy="1861922"/>
        </p:xfrm>
        <a:graphic>
          <a:graphicData uri="http://schemas.openxmlformats.org/drawingml/2006/table">
            <a:tbl>
              <a:tblPr firstRow="1" bandRow="1">
                <a:tableStyleId>{5C22544A-7EE6-4342-B048-85BDC9FD1C3A}</a:tableStyleId>
              </a:tblPr>
              <a:tblGrid>
                <a:gridCol w="2238488"/>
                <a:gridCol w="2238488"/>
                <a:gridCol w="2238488"/>
              </a:tblGrid>
              <a:tr h="337922">
                <a:tc>
                  <a:txBody>
                    <a:bodyPr/>
                    <a:lstStyle/>
                    <a:p>
                      <a:pPr algn="ctr"/>
                      <a:endParaRPr lang="en-US" dirty="0"/>
                    </a:p>
                  </a:txBody>
                  <a:tcPr/>
                </a:tc>
                <a:tc>
                  <a:txBody>
                    <a:bodyPr/>
                    <a:lstStyle/>
                    <a:p>
                      <a:pPr algn="ctr"/>
                      <a:r>
                        <a:rPr lang="fr-FR" dirty="0" err="1" smtClean="0"/>
                        <a:t>Edge</a:t>
                      </a:r>
                      <a:r>
                        <a:rPr lang="fr-FR" dirty="0" smtClean="0"/>
                        <a:t> </a:t>
                      </a:r>
                      <a:r>
                        <a:rPr lang="fr-FR" dirty="0" err="1" smtClean="0"/>
                        <a:t>Computing</a:t>
                      </a:r>
                      <a:r>
                        <a:rPr lang="fr-FR" baseline="0" dirty="0" smtClean="0"/>
                        <a:t> </a:t>
                      </a:r>
                      <a:endParaRPr lang="en-US" dirty="0"/>
                    </a:p>
                  </a:txBody>
                  <a:tcPr/>
                </a:tc>
                <a:tc>
                  <a:txBody>
                    <a:bodyPr/>
                    <a:lstStyle/>
                    <a:p>
                      <a:pPr algn="ctr"/>
                      <a:r>
                        <a:rPr lang="fr-FR" dirty="0" smtClean="0"/>
                        <a:t>Cloud </a:t>
                      </a:r>
                      <a:r>
                        <a:rPr lang="fr-FR" dirty="0" err="1" smtClean="0"/>
                        <a:t>Computing</a:t>
                      </a:r>
                      <a:endParaRPr lang="en-US" dirty="0"/>
                    </a:p>
                  </a:txBody>
                  <a:tcPr/>
                </a:tc>
              </a:tr>
              <a:tr h="527714">
                <a:tc>
                  <a:txBody>
                    <a:bodyPr/>
                    <a:lstStyle/>
                    <a:p>
                      <a:pPr algn="ctr"/>
                      <a:r>
                        <a:rPr lang="fr-FR" sz="1600" b="1" dirty="0" smtClean="0"/>
                        <a:t>Data </a:t>
                      </a:r>
                      <a:r>
                        <a:rPr lang="fr-FR" sz="1600" b="1" dirty="0" err="1" smtClean="0"/>
                        <a:t>Processing</a:t>
                      </a:r>
                      <a:endParaRPr lang="en-US" sz="1600" b="1" dirty="0"/>
                    </a:p>
                  </a:txBody>
                  <a:tcPr/>
                </a:tc>
                <a:tc>
                  <a:txBody>
                    <a:bodyPr/>
                    <a:lstStyle/>
                    <a:p>
                      <a:pPr algn="ctr"/>
                      <a:r>
                        <a:rPr lang="fr-FR" sz="1600" dirty="0" err="1" smtClean="0"/>
                        <a:t>Distributed</a:t>
                      </a:r>
                      <a:r>
                        <a:rPr lang="fr-FR" sz="1600" dirty="0" smtClean="0"/>
                        <a:t> </a:t>
                      </a:r>
                      <a:r>
                        <a:rPr lang="fr-FR" sz="1600" dirty="0" err="1" smtClean="0"/>
                        <a:t>among</a:t>
                      </a:r>
                      <a:r>
                        <a:rPr lang="fr-FR" sz="1600" baseline="0" dirty="0" smtClean="0"/>
                        <a:t> local </a:t>
                      </a:r>
                      <a:r>
                        <a:rPr lang="fr-FR" sz="1600" baseline="0" dirty="0" err="1" smtClean="0"/>
                        <a:t>devices</a:t>
                      </a:r>
                      <a:r>
                        <a:rPr lang="fr-FR" sz="1600" baseline="0" dirty="0" smtClean="0"/>
                        <a:t> and </a:t>
                      </a:r>
                      <a:r>
                        <a:rPr lang="fr-FR" sz="1600" baseline="0" dirty="0" err="1" smtClean="0"/>
                        <a:t>gateways</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smtClean="0"/>
                        <a:t>Centralized</a:t>
                      </a:r>
                      <a:r>
                        <a:rPr lang="en-US" sz="1600" baseline="0" dirty="0" smtClean="0"/>
                        <a:t> in remote data center</a:t>
                      </a:r>
                      <a:endParaRPr lang="en-US" sz="1600" dirty="0" smtClean="0"/>
                    </a:p>
                  </a:txBody>
                  <a:tcPr/>
                </a:tc>
              </a:tr>
              <a:tr h="527714">
                <a:tc>
                  <a:txBody>
                    <a:bodyPr/>
                    <a:lstStyle/>
                    <a:p>
                      <a:pPr algn="ctr"/>
                      <a:r>
                        <a:rPr lang="fr-FR" sz="1600" b="1" dirty="0" err="1" smtClean="0"/>
                        <a:t>Costs</a:t>
                      </a:r>
                      <a:endParaRPr lang="en-US" sz="1600" b="1" dirty="0"/>
                    </a:p>
                  </a:txBody>
                  <a:tcPr/>
                </a:tc>
                <a:tc>
                  <a:txBody>
                    <a:bodyPr/>
                    <a:lstStyle/>
                    <a:p>
                      <a:pPr algn="ctr"/>
                      <a:r>
                        <a:rPr lang="fr-FR" sz="1600" dirty="0" err="1" smtClean="0"/>
                        <a:t>Less</a:t>
                      </a:r>
                      <a:r>
                        <a:rPr lang="fr-FR" sz="1600" dirty="0" smtClean="0"/>
                        <a:t> </a:t>
                      </a:r>
                      <a:r>
                        <a:rPr lang="fr-FR" sz="1600" dirty="0" err="1" smtClean="0"/>
                        <a:t>scalable</a:t>
                      </a:r>
                      <a:endParaRPr lang="fr-FR" sz="1600" dirty="0" smtClean="0"/>
                    </a:p>
                    <a:p>
                      <a:pPr algn="ctr"/>
                      <a:r>
                        <a:rPr lang="fr-FR" sz="1600" dirty="0" err="1" smtClean="0"/>
                        <a:t>expensive</a:t>
                      </a:r>
                      <a:endParaRPr lang="en-US" sz="1600" dirty="0"/>
                    </a:p>
                  </a:txBody>
                  <a:tcPr/>
                </a:tc>
                <a:tc>
                  <a:txBody>
                    <a:bodyPr/>
                    <a:lstStyle/>
                    <a:p>
                      <a:pPr algn="ctr"/>
                      <a:r>
                        <a:rPr lang="fr-FR" sz="1600" dirty="0" err="1" smtClean="0"/>
                        <a:t>Higher</a:t>
                      </a:r>
                      <a:r>
                        <a:rPr lang="fr-FR" sz="1600" dirty="0" smtClean="0"/>
                        <a:t> </a:t>
                      </a:r>
                      <a:r>
                        <a:rPr lang="fr-FR" sz="1600" dirty="0" err="1" smtClean="0"/>
                        <a:t>Scalability</a:t>
                      </a:r>
                      <a:endParaRPr lang="fr-FR" sz="1600" dirty="0" smtClean="0"/>
                    </a:p>
                    <a:p>
                      <a:pPr algn="ctr"/>
                      <a:r>
                        <a:rPr lang="fr-FR" sz="1600" dirty="0" err="1" smtClean="0"/>
                        <a:t>Lower</a:t>
                      </a:r>
                      <a:r>
                        <a:rPr lang="fr-FR" sz="1600" dirty="0" smtClean="0"/>
                        <a:t> operating </a:t>
                      </a:r>
                      <a:r>
                        <a:rPr lang="fr-FR" sz="1600" dirty="0" err="1" smtClean="0"/>
                        <a:t>costs</a:t>
                      </a:r>
                      <a:endParaRPr lang="en-US" sz="1600" dirty="0"/>
                    </a:p>
                  </a:txBody>
                  <a:tcPr/>
                </a:tc>
              </a:tr>
              <a:tr h="337922">
                <a:tc>
                  <a:txBody>
                    <a:bodyPr/>
                    <a:lstStyle/>
                    <a:p>
                      <a:pPr algn="ctr"/>
                      <a:r>
                        <a:rPr lang="fr-FR" sz="1600" b="1" dirty="0" err="1" smtClean="0"/>
                        <a:t>Latency</a:t>
                      </a:r>
                      <a:endParaRPr lang="en-US" sz="1600" b="1" dirty="0"/>
                    </a:p>
                  </a:txBody>
                  <a:tcPr/>
                </a:tc>
                <a:tc>
                  <a:txBody>
                    <a:bodyPr/>
                    <a:lstStyle/>
                    <a:p>
                      <a:pPr algn="ctr"/>
                      <a:r>
                        <a:rPr lang="en-US" sz="1600" b="0" dirty="0" smtClean="0"/>
                        <a:t>Lower latency</a:t>
                      </a:r>
                      <a:endParaRPr lang="en-US" sz="1600" b="0" dirty="0"/>
                    </a:p>
                  </a:txBody>
                  <a:tcPr/>
                </a:tc>
                <a:tc>
                  <a:txBody>
                    <a:bodyPr/>
                    <a:lstStyle/>
                    <a:p>
                      <a:pPr algn="ctr"/>
                      <a:r>
                        <a:rPr lang="en-US" sz="1600" b="0" dirty="0" smtClean="0"/>
                        <a:t>higher latency</a:t>
                      </a:r>
                      <a:endParaRPr lang="en-US" sz="1600" b="0" dirty="0"/>
                    </a:p>
                  </a:txBody>
                  <a:tcPr/>
                </a:tc>
              </a:tr>
            </a:tbl>
          </a:graphicData>
        </a:graphic>
      </p:graphicFrame>
    </p:spTree>
    <p:extLst>
      <p:ext uri="{BB962C8B-B14F-4D97-AF65-F5344CB8AC3E}">
        <p14:creationId xmlns:p14="http://schemas.microsoft.com/office/powerpoint/2010/main" val="322156664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6323</TotalTime>
  <Words>1824</Words>
  <Application>Microsoft Office PowerPoint</Application>
  <PresentationFormat>Grand écran</PresentationFormat>
  <Paragraphs>328</Paragraphs>
  <Slides>14</Slides>
  <Notes>10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 Unicode MS</vt:lpstr>
      <vt:lpstr>Arial</vt:lpstr>
      <vt:lpstr>Calibri</vt:lpstr>
      <vt:lpstr>Calibri Light</vt:lpstr>
      <vt:lpstr>Wingdings</vt:lpstr>
      <vt:lpstr>Thème Office</vt:lpstr>
      <vt:lpstr>Présentation PowerPoint</vt:lpstr>
      <vt:lpstr>Abdul Rehman</vt:lpstr>
      <vt:lpstr>Generic Setup Analysis </vt:lpstr>
      <vt:lpstr>1.1  Comparison Vision Techniques: </vt:lpstr>
      <vt:lpstr>1.2 Detection with Deep learning</vt:lpstr>
      <vt:lpstr>1.3 YOLO(You Only Look Once):</vt:lpstr>
      <vt:lpstr>1.4 YOLO v8</vt:lpstr>
      <vt:lpstr>2  Sensor Integration: </vt:lpstr>
      <vt:lpstr>2.1  Deployment: </vt:lpstr>
      <vt:lpstr>2.2 Continuous Improvement</vt:lpstr>
      <vt:lpstr>3.1 Coding Challenge: EV Battery pack</vt:lpstr>
      <vt:lpstr>3.2 Yolov8: Trianing &amp; Testing</vt:lpstr>
      <vt:lpstr>4. Conclusion</vt:lpstr>
      <vt:lpstr>Présentation PowerPoint</vt:lpstr>
    </vt:vector>
  </TitlesOfParts>
  <Company>BCOM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Abdul REHMAN</dc:creator>
  <cp:lastModifiedBy>Abdul REHMAN</cp:lastModifiedBy>
  <cp:revision>228</cp:revision>
  <dcterms:created xsi:type="dcterms:W3CDTF">2024-02-08T15:19:52Z</dcterms:created>
  <dcterms:modified xsi:type="dcterms:W3CDTF">2024-03-15T08:27:15Z</dcterms:modified>
</cp:coreProperties>
</file>